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2" r:id="rId5"/>
    <p:sldId id="270" r:id="rId6"/>
    <p:sldId id="273" r:id="rId7"/>
    <p:sldId id="274" r:id="rId8"/>
    <p:sldId id="276" r:id="rId9"/>
    <p:sldId id="277" r:id="rId10"/>
    <p:sldId id="278" r:id="rId11"/>
    <p:sldId id="281" r:id="rId12"/>
    <p:sldId id="282" r:id="rId13"/>
    <p:sldId id="279" r:id="rId14"/>
    <p:sldId id="280" r:id="rId15"/>
    <p:sldId id="283" r:id="rId16"/>
    <p:sldId id="284" r:id="rId17"/>
    <p:sldId id="285" r:id="rId18"/>
    <p:sldId id="286" r:id="rId19"/>
    <p:sldId id="287" r:id="rId20"/>
    <p:sldId id="288" r:id="rId21"/>
    <p:sldId id="292" r:id="rId22"/>
    <p:sldId id="289" r:id="rId23"/>
    <p:sldId id="290" r:id="rId24"/>
    <p:sldId id="291" r:id="rId25"/>
    <p:sldId id="293" r:id="rId26"/>
    <p:sldId id="294" r:id="rId27"/>
    <p:sldId id="295" r:id="rId28"/>
    <p:sldId id="296" r:id="rId29"/>
    <p:sldId id="297" r:id="rId30"/>
    <p:sldId id="298" r:id="rId31"/>
    <p:sldId id="299" r:id="rId32"/>
    <p:sldId id="300" r:id="rId33"/>
    <p:sldId id="301" r:id="rId34"/>
    <p:sldId id="261" r:id="rId35"/>
    <p:sldId id="320" r:id="rId36"/>
    <p:sldId id="321" r:id="rId37"/>
    <p:sldId id="322" r:id="rId38"/>
    <p:sldId id="304" r:id="rId39"/>
    <p:sldId id="305" r:id="rId40"/>
    <p:sldId id="306" r:id="rId41"/>
    <p:sldId id="307" r:id="rId42"/>
    <p:sldId id="308" r:id="rId43"/>
    <p:sldId id="309" r:id="rId44"/>
    <p:sldId id="310" r:id="rId45"/>
    <p:sldId id="311" r:id="rId46"/>
    <p:sldId id="312" r:id="rId47"/>
    <p:sldId id="313" r:id="rId48"/>
    <p:sldId id="314" r:id="rId49"/>
    <p:sldId id="271" r:id="rId50"/>
    <p:sldId id="315" r:id="rId51"/>
    <p:sldId id="316" r:id="rId52"/>
    <p:sldId id="317" r:id="rId53"/>
    <p:sldId id="318" r:id="rId54"/>
    <p:sldId id="319" r:id="rId55"/>
    <p:sldId id="323" r:id="rId56"/>
    <p:sldId id="324" r:id="rId57"/>
    <p:sldId id="325" r:id="rId58"/>
    <p:sldId id="326" r:id="rId59"/>
    <p:sldId id="327" r:id="rId60"/>
    <p:sldId id="266"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E7E9"/>
    <a:srgbClr val="E6CCCF"/>
    <a:srgbClr val="5E7858"/>
    <a:srgbClr val="9FE6FF"/>
    <a:srgbClr val="FFE285"/>
    <a:srgbClr val="C9E7A7"/>
    <a:srgbClr val="E8CE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42" autoAdjust="0"/>
    <p:restoredTop sz="94660"/>
  </p:normalViewPr>
  <p:slideViewPr>
    <p:cSldViewPr snapToGrid="0">
      <p:cViewPr varScale="1">
        <p:scale>
          <a:sx n="49" d="100"/>
          <a:sy n="49" d="100"/>
        </p:scale>
        <p:origin x="10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4/28/2020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emf"/><Relationship Id="rId4" Type="http://schemas.openxmlformats.org/officeDocument/2006/relationships/package" Target="../embeddings/Microsoft_Word_Document.docx"/></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image" Target="../media/image7.emf"/></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image" Target="../media/image8.emf"/></Relationships>
</file>

<file path=ppt/slides/_rels/slide4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package" Target="../embeddings/Microsoft_Word_Document3.docx"/></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4.emf"/><Relationship Id="rId4" Type="http://schemas.openxmlformats.org/officeDocument/2006/relationships/image" Target="../media/image10.emf"/></Relationships>
</file>

<file path=ppt/slides/_rels/slide44.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4.emf"/><Relationship Id="rId4" Type="http://schemas.openxmlformats.org/officeDocument/2006/relationships/image" Target="../media/image11.emf"/></Relationships>
</file>

<file path=ppt/slides/_rels/slide4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2.emf"/><Relationship Id="rId4" Type="http://schemas.openxmlformats.org/officeDocument/2006/relationships/package" Target="../embeddings/Microsoft_Word_Document6.docx"/></Relationships>
</file>

<file path=ppt/slides/_rels/slide4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13.emf"/><Relationship Id="rId4" Type="http://schemas.openxmlformats.org/officeDocument/2006/relationships/package" Target="../embeddings/Microsoft_Word_Document7.docx"/></Relationships>
</file>

<file path=ppt/slides/_rels/slide47.xml.rels><?xml version="1.0" encoding="UTF-8" standalone="yes"?>
<Relationships xmlns="http://schemas.openxmlformats.org/package/2006/relationships"><Relationship Id="rId3" Type="http://schemas.openxmlformats.org/officeDocument/2006/relationships/package" Target="../embeddings/Microsoft_Word_Document8.docx"/><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image" Target="../media/image4.emf"/><Relationship Id="rId4" Type="http://schemas.openxmlformats.org/officeDocument/2006/relationships/image" Target="../media/image14.emf"/></Relationships>
</file>

<file path=ppt/slides/_rels/slide4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5.emf"/><Relationship Id="rId4" Type="http://schemas.openxmlformats.org/officeDocument/2006/relationships/package" Target="../embeddings/Microsoft_Word_Document9.docx"/></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mailto:iglekas@aeoliki.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3BF7B-645A-41C3-842F-D5F46C9CC022}"/>
              </a:ext>
            </a:extLst>
          </p:cNvPr>
          <p:cNvSpPr>
            <a:spLocks noGrp="1"/>
          </p:cNvSpPr>
          <p:nvPr>
            <p:ph type="ctrTitle"/>
          </p:nvPr>
        </p:nvSpPr>
        <p:spPr/>
        <p:txBody>
          <a:bodyPr>
            <a:normAutofit/>
          </a:bodyPr>
          <a:lstStyle/>
          <a:p>
            <a:pPr algn="ctr"/>
            <a:r>
              <a:rPr lang="el-GR" sz="4800" dirty="0" err="1">
                <a:latin typeface="Calibri" panose="020F0502020204030204" pitchFamily="34" charset="0"/>
                <a:cs typeface="Calibri" panose="020F0502020204030204" pitchFamily="34" charset="0"/>
              </a:rPr>
              <a:t>Στρατηγικη</a:t>
            </a:r>
            <a:r>
              <a:rPr lang="el-GR" sz="4800" dirty="0">
                <a:latin typeface="Calibri" panose="020F0502020204030204" pitchFamily="34" charset="0"/>
                <a:cs typeface="Calibri" panose="020F0502020204030204" pitchFamily="34" charset="0"/>
              </a:rPr>
              <a:t> </a:t>
            </a:r>
            <a:r>
              <a:rPr lang="el-GR" sz="4800" dirty="0" err="1">
                <a:latin typeface="Calibri" panose="020F0502020204030204" pitchFamily="34" charset="0"/>
                <a:cs typeface="Calibri" panose="020F0502020204030204" pitchFamily="34" charset="0"/>
              </a:rPr>
              <a:t>Μελετη</a:t>
            </a:r>
            <a:r>
              <a:rPr lang="el-GR" sz="4800" dirty="0">
                <a:latin typeface="Calibri" panose="020F0502020204030204" pitchFamily="34" charset="0"/>
                <a:cs typeface="Calibri" panose="020F0502020204030204" pitchFamily="34" charset="0"/>
              </a:rPr>
              <a:t> </a:t>
            </a:r>
            <a:r>
              <a:rPr lang="el-GR" sz="4800" dirty="0" err="1">
                <a:latin typeface="Calibri" panose="020F0502020204030204" pitchFamily="34" charset="0"/>
                <a:cs typeface="Calibri" panose="020F0502020204030204" pitchFamily="34" charset="0"/>
              </a:rPr>
              <a:t>περιβαλλοντικων</a:t>
            </a:r>
            <a:r>
              <a:rPr lang="el-GR" sz="4800" dirty="0">
                <a:latin typeface="Calibri" panose="020F0502020204030204" pitchFamily="34" charset="0"/>
                <a:cs typeface="Calibri" panose="020F0502020204030204" pitchFamily="34" charset="0"/>
              </a:rPr>
              <a:t> </a:t>
            </a:r>
            <a:r>
              <a:rPr lang="el-GR" sz="4800" dirty="0" err="1">
                <a:latin typeface="Calibri" panose="020F0502020204030204" pitchFamily="34" charset="0"/>
                <a:cs typeface="Calibri" panose="020F0502020204030204" pitchFamily="34" charset="0"/>
              </a:rPr>
              <a:t>επιπτωσεων</a:t>
            </a:r>
            <a:endParaRPr lang="en-US" sz="4800" dirty="0">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CE3902D4-6ECA-40D1-A86A-0D989AC6CD9D}"/>
              </a:ext>
            </a:extLst>
          </p:cNvPr>
          <p:cNvSpPr>
            <a:spLocks noGrp="1"/>
          </p:cNvSpPr>
          <p:nvPr>
            <p:ph type="subTitle" idx="1"/>
          </p:nvPr>
        </p:nvSpPr>
        <p:spPr>
          <a:xfrm>
            <a:off x="2417780" y="3469825"/>
            <a:ext cx="8637072" cy="977621"/>
          </a:xfrm>
        </p:spPr>
        <p:txBody>
          <a:bodyPr>
            <a:normAutofit fontScale="92500"/>
          </a:bodyPr>
          <a:lstStyle/>
          <a:p>
            <a:r>
              <a:rPr lang="el-GR" sz="2800" dirty="0" err="1">
                <a:latin typeface="Calibri" panose="020F0502020204030204" pitchFamily="34" charset="0"/>
                <a:cs typeface="Calibri" panose="020F0502020204030204" pitchFamily="34" charset="0"/>
              </a:rPr>
              <a:t>Εθνικο</a:t>
            </a:r>
            <a:r>
              <a:rPr lang="el-GR" sz="2800" dirty="0">
                <a:latin typeface="Calibri" panose="020F0502020204030204" pitchFamily="34" charset="0"/>
                <a:cs typeface="Calibri" panose="020F0502020204030204" pitchFamily="34" charset="0"/>
              </a:rPr>
              <a:t> </a:t>
            </a:r>
            <a:r>
              <a:rPr lang="el-GR" sz="2800" dirty="0" err="1">
                <a:latin typeface="Calibri" panose="020F0502020204030204" pitchFamily="34" charset="0"/>
                <a:cs typeface="Calibri" panose="020F0502020204030204" pitchFamily="34" charset="0"/>
              </a:rPr>
              <a:t>σχεδιο</a:t>
            </a:r>
            <a:r>
              <a:rPr lang="el-GR" sz="2800" dirty="0">
                <a:latin typeface="Calibri" panose="020F0502020204030204" pitchFamily="34" charset="0"/>
                <a:cs typeface="Calibri" panose="020F0502020204030204" pitchFamily="34" charset="0"/>
              </a:rPr>
              <a:t> της </a:t>
            </a:r>
            <a:r>
              <a:rPr lang="el-GR" sz="2800" dirty="0" err="1">
                <a:latin typeface="Calibri" panose="020F0502020204030204" pitchFamily="34" charset="0"/>
                <a:cs typeface="Calibri" panose="020F0502020204030204" pitchFamily="34" charset="0"/>
              </a:rPr>
              <a:t>κυπρου</a:t>
            </a:r>
            <a:r>
              <a:rPr lang="el-GR" sz="2800" dirty="0">
                <a:latin typeface="Calibri" panose="020F0502020204030204" pitchFamily="34" charset="0"/>
                <a:cs typeface="Calibri" panose="020F0502020204030204" pitchFamily="34" charset="0"/>
              </a:rPr>
              <a:t> για την </a:t>
            </a:r>
            <a:r>
              <a:rPr lang="el-GR" sz="2800" dirty="0" err="1">
                <a:latin typeface="Calibri" panose="020F0502020204030204" pitchFamily="34" charset="0"/>
                <a:cs typeface="Calibri" panose="020F0502020204030204" pitchFamily="34" charset="0"/>
              </a:rPr>
              <a:t>ενεργεια</a:t>
            </a:r>
            <a:r>
              <a:rPr lang="el-GR" sz="2800" dirty="0">
                <a:latin typeface="Calibri" panose="020F0502020204030204" pitchFamily="34" charset="0"/>
                <a:cs typeface="Calibri" panose="020F0502020204030204" pitchFamily="34" charset="0"/>
              </a:rPr>
              <a:t> και το </a:t>
            </a:r>
            <a:r>
              <a:rPr lang="el-GR" sz="2800" dirty="0" err="1">
                <a:latin typeface="Calibri" panose="020F0502020204030204" pitchFamily="34" charset="0"/>
                <a:cs typeface="Calibri" panose="020F0502020204030204" pitchFamily="34" charset="0"/>
              </a:rPr>
              <a:t>κλιμα</a:t>
            </a:r>
            <a:r>
              <a:rPr lang="el-GR" sz="2800" dirty="0">
                <a:latin typeface="Calibri" panose="020F0502020204030204" pitchFamily="34" charset="0"/>
                <a:cs typeface="Calibri" panose="020F0502020204030204" pitchFamily="34" charset="0"/>
              </a:rPr>
              <a:t> </a:t>
            </a:r>
            <a:endParaRPr lang="en-US" sz="2800"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6051EED0-5721-4D24-BB4B-6EDC478F2EAC}"/>
              </a:ext>
            </a:extLst>
          </p:cNvPr>
          <p:cNvSpPr txBox="1"/>
          <p:nvPr/>
        </p:nvSpPr>
        <p:spPr>
          <a:xfrm>
            <a:off x="4531659" y="4511634"/>
            <a:ext cx="4613892" cy="369332"/>
          </a:xfrm>
          <a:prstGeom prst="rect">
            <a:avLst/>
          </a:prstGeom>
          <a:noFill/>
        </p:spPr>
        <p:txBody>
          <a:bodyPr wrap="none" rtlCol="0">
            <a:spAutoFit/>
          </a:bodyPr>
          <a:lstStyle/>
          <a:p>
            <a:r>
              <a:rPr lang="el-GR" dirty="0">
                <a:latin typeface="Calibri" panose="020F0502020204030204" pitchFamily="34" charset="0"/>
                <a:cs typeface="Calibri" panose="020F0502020204030204" pitchFamily="34" charset="0"/>
              </a:rPr>
              <a:t>ΚΟΙΝΟΠΡΑΞΙΑ </a:t>
            </a:r>
            <a:r>
              <a:rPr lang="en-US" dirty="0">
                <a:latin typeface="Calibri" panose="020F0502020204030204" pitchFamily="34" charset="0"/>
                <a:cs typeface="Calibri" panose="020F0502020204030204" pitchFamily="34" charset="0"/>
              </a:rPr>
              <a:t>La </a:t>
            </a:r>
            <a:r>
              <a:rPr lang="en-US" dirty="0" err="1">
                <a:latin typeface="Calibri" panose="020F0502020204030204" pitchFamily="34" charset="0"/>
                <a:cs typeface="Calibri" panose="020F0502020204030204" pitchFamily="34" charset="0"/>
              </a:rPr>
              <a:t>Solas</a:t>
            </a:r>
            <a:r>
              <a:rPr lang="en-US" dirty="0">
                <a:latin typeface="Calibri" panose="020F0502020204030204" pitchFamily="34" charset="0"/>
                <a:cs typeface="Calibri" panose="020F0502020204030204" pitchFamily="34" charset="0"/>
              </a:rPr>
              <a:t> Services – AEOLIKI</a:t>
            </a:r>
            <a:r>
              <a:rPr lang="el-GR"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Ltd.</a:t>
            </a:r>
          </a:p>
        </p:txBody>
      </p:sp>
      <p:sp>
        <p:nvSpPr>
          <p:cNvPr id="5" name="TextBox 4">
            <a:extLst>
              <a:ext uri="{FF2B5EF4-FFF2-40B4-BE49-F238E27FC236}">
                <a16:creationId xmlns:a16="http://schemas.microsoft.com/office/drawing/2014/main" id="{CE69AB68-5551-4A92-A535-857258123435}"/>
              </a:ext>
            </a:extLst>
          </p:cNvPr>
          <p:cNvSpPr txBox="1"/>
          <p:nvPr/>
        </p:nvSpPr>
        <p:spPr>
          <a:xfrm>
            <a:off x="5217458" y="5201916"/>
            <a:ext cx="2277226" cy="369332"/>
          </a:xfrm>
          <a:prstGeom prst="rect">
            <a:avLst/>
          </a:prstGeom>
          <a:noFill/>
        </p:spPr>
        <p:txBody>
          <a:bodyPr wrap="none" rtlCol="0">
            <a:spAutoFit/>
          </a:bodyPr>
          <a:lstStyle/>
          <a:p>
            <a:r>
              <a:rPr lang="el-GR" dirty="0">
                <a:latin typeface="Calibri" panose="020F0502020204030204" pitchFamily="34" charset="0"/>
                <a:cs typeface="Calibri" panose="020F0502020204030204" pitchFamily="34" charset="0"/>
              </a:rPr>
              <a:t>18</a:t>
            </a:r>
            <a:r>
              <a:rPr lang="en-US" dirty="0">
                <a:latin typeface="Calibri" panose="020F0502020204030204" pitchFamily="34" charset="0"/>
                <a:cs typeface="Calibri" panose="020F0502020204030204" pitchFamily="34" charset="0"/>
              </a:rPr>
              <a:t>  </a:t>
            </a:r>
            <a:r>
              <a:rPr lang="el-GR" dirty="0">
                <a:latin typeface="Calibri" panose="020F0502020204030204" pitchFamily="34" charset="0"/>
                <a:cs typeface="Calibri" panose="020F0502020204030204" pitchFamily="34" charset="0"/>
              </a:rPr>
              <a:t>ΔΕΚΕΜΒΡΙΟΥ 2019</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15437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60E8CCF1-2959-4C08-89D4-360712BB9871}"/>
              </a:ext>
            </a:extLst>
          </p:cNvPr>
          <p:cNvGraphicFramePr>
            <a:graphicFrameLocks noGrp="1"/>
          </p:cNvGraphicFramePr>
          <p:nvPr>
            <p:ph idx="1"/>
            <p:extLst>
              <p:ext uri="{D42A27DB-BD31-4B8C-83A1-F6EECF244321}">
                <p14:modId xmlns:p14="http://schemas.microsoft.com/office/powerpoint/2010/main" val="2560068807"/>
              </p:ext>
            </p:extLst>
          </p:nvPr>
        </p:nvGraphicFramePr>
        <p:xfrm>
          <a:off x="418897" y="998376"/>
          <a:ext cx="11167594" cy="5452809"/>
        </p:xfrm>
        <a:graphic>
          <a:graphicData uri="http://schemas.openxmlformats.org/drawingml/2006/table">
            <a:tbl>
              <a:tblPr firstRow="1" firstCol="1" bandRow="1">
                <a:tableStyleId>{5C22544A-7EE6-4342-B048-85BDC9FD1C3A}</a:tableStyleId>
              </a:tblPr>
              <a:tblGrid>
                <a:gridCol w="2958090">
                  <a:extLst>
                    <a:ext uri="{9D8B030D-6E8A-4147-A177-3AD203B41FA5}">
                      <a16:colId xmlns:a16="http://schemas.microsoft.com/office/drawing/2014/main" val="1923336656"/>
                    </a:ext>
                  </a:extLst>
                </a:gridCol>
                <a:gridCol w="8209504">
                  <a:extLst>
                    <a:ext uri="{9D8B030D-6E8A-4147-A177-3AD203B41FA5}">
                      <a16:colId xmlns:a16="http://schemas.microsoft.com/office/drawing/2014/main" val="96876041"/>
                    </a:ext>
                  </a:extLst>
                </a:gridCol>
              </a:tblGrid>
              <a:tr h="226582">
                <a:tc>
                  <a:txBody>
                    <a:bodyPr/>
                    <a:lstStyle/>
                    <a:p>
                      <a:pPr marL="0" marR="0" algn="ctr">
                        <a:lnSpc>
                          <a:spcPct val="130000"/>
                        </a:lnSpc>
                        <a:spcBef>
                          <a:spcPts val="600"/>
                        </a:spcBef>
                        <a:spcAft>
                          <a:spcPts val="600"/>
                        </a:spcAft>
                      </a:pPr>
                      <a:r>
                        <a:rPr lang="el-GR" sz="2000" dirty="0">
                          <a:effectLst/>
                        </a:rPr>
                        <a:t>ΤΟΜΕΑΣ</a:t>
                      </a:r>
                      <a:endParaRPr lang="en-US" sz="2000" dirty="0">
                        <a:effectLst/>
                        <a:latin typeface="Times New Roman" panose="02020603050405020304" pitchFamily="18" charset="0"/>
                        <a:ea typeface="Times New Roman" panose="02020603050405020304" pitchFamily="18" charset="0"/>
                      </a:endParaRPr>
                    </a:p>
                  </a:txBody>
                  <a:tcPr marL="56084" marR="56084" marT="0" marB="0"/>
                </a:tc>
                <a:tc>
                  <a:txBody>
                    <a:bodyPr/>
                    <a:lstStyle/>
                    <a:p>
                      <a:pPr marL="0" marR="0" algn="ctr">
                        <a:lnSpc>
                          <a:spcPct val="130000"/>
                        </a:lnSpc>
                        <a:spcBef>
                          <a:spcPts val="600"/>
                        </a:spcBef>
                        <a:spcAft>
                          <a:spcPts val="600"/>
                        </a:spcAft>
                      </a:pPr>
                      <a:r>
                        <a:rPr lang="el-GR" sz="2000" dirty="0">
                          <a:effectLst/>
                        </a:rPr>
                        <a:t>ΠΟΛΙΤΙΚΕΣ και ΜΕΤΡΑ</a:t>
                      </a:r>
                      <a:endParaRPr lang="en-US" sz="2000" dirty="0">
                        <a:effectLst/>
                        <a:latin typeface="Times New Roman" panose="02020603050405020304" pitchFamily="18" charset="0"/>
                        <a:ea typeface="Times New Roman" panose="02020603050405020304" pitchFamily="18" charset="0"/>
                      </a:endParaRPr>
                    </a:p>
                  </a:txBody>
                  <a:tcPr marL="56084" marR="56084" marT="0" marB="0"/>
                </a:tc>
                <a:extLst>
                  <a:ext uri="{0D108BD9-81ED-4DB2-BD59-A6C34878D82A}">
                    <a16:rowId xmlns:a16="http://schemas.microsoft.com/office/drawing/2014/main" val="1208205868"/>
                  </a:ext>
                </a:extLst>
              </a:tr>
              <a:tr h="444504">
                <a:tc>
                  <a:txBody>
                    <a:bodyPr/>
                    <a:lstStyle/>
                    <a:p>
                      <a:pPr marL="0" marR="0" algn="just">
                        <a:lnSpc>
                          <a:spcPct val="130000"/>
                        </a:lnSpc>
                        <a:spcBef>
                          <a:spcPts val="600"/>
                        </a:spcBef>
                        <a:spcAft>
                          <a:spcPts val="600"/>
                        </a:spcAft>
                      </a:pPr>
                      <a:r>
                        <a:rPr lang="el-GR" sz="2000" dirty="0">
                          <a:effectLst/>
                        </a:rPr>
                        <a:t>Ενέργεια</a:t>
                      </a:r>
                      <a:endParaRPr lang="en-US" sz="2000" dirty="0">
                        <a:effectLst/>
                        <a:latin typeface="Times New Roman" panose="02020603050405020304" pitchFamily="18" charset="0"/>
                        <a:ea typeface="Times New Roman" panose="02020603050405020304" pitchFamily="18" charset="0"/>
                      </a:endParaRPr>
                    </a:p>
                  </a:txBody>
                  <a:tcPr marL="56084" marR="56084" marT="0" marB="0"/>
                </a:tc>
                <a:tc>
                  <a:txBody>
                    <a:bodyPr/>
                    <a:lstStyle/>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Ανανεώσιμες πηγές ενέργειας</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Εξοικονόμηση ενέργειας</a:t>
                      </a:r>
                      <a:endParaRPr lang="en-US" sz="16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Καθαρότερο μίγμα καυσίμων </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56084" marR="56084" marT="0" marB="0"/>
                </a:tc>
                <a:extLst>
                  <a:ext uri="{0D108BD9-81ED-4DB2-BD59-A6C34878D82A}">
                    <a16:rowId xmlns:a16="http://schemas.microsoft.com/office/drawing/2014/main" val="3207678102"/>
                  </a:ext>
                </a:extLst>
              </a:tr>
              <a:tr h="801967">
                <a:tc>
                  <a:txBody>
                    <a:bodyPr/>
                    <a:lstStyle/>
                    <a:p>
                      <a:pPr marL="0" marR="0" algn="just">
                        <a:lnSpc>
                          <a:spcPct val="130000"/>
                        </a:lnSpc>
                        <a:spcBef>
                          <a:spcPts val="600"/>
                        </a:spcBef>
                        <a:spcAft>
                          <a:spcPts val="600"/>
                        </a:spcAft>
                      </a:pPr>
                      <a:r>
                        <a:rPr lang="el-GR" sz="2000">
                          <a:effectLst/>
                        </a:rPr>
                        <a:t>Μεταφορές</a:t>
                      </a:r>
                      <a:endParaRPr lang="en-US" sz="2000">
                        <a:effectLst/>
                        <a:latin typeface="Times New Roman" panose="02020603050405020304" pitchFamily="18" charset="0"/>
                        <a:ea typeface="Times New Roman" panose="02020603050405020304" pitchFamily="18" charset="0"/>
                      </a:endParaRPr>
                    </a:p>
                  </a:txBody>
                  <a:tcPr marL="56084" marR="56084" marT="0" marB="0"/>
                </a:tc>
                <a:tc>
                  <a:txBody>
                    <a:bodyPr/>
                    <a:lstStyle/>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Προώθηση της χρήσης ηλεκτρισμού στις μεταφορές</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Προώθηση της χρήσης ΑΠΕ στις μεταφορές</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Περιορισμός της χρήσης του ιδιωτικού οχήματος – Μαζικά Μέσα μεταφοράς</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Υποδομές</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56084" marR="56084" marT="0" marB="0"/>
                </a:tc>
                <a:extLst>
                  <a:ext uri="{0D108BD9-81ED-4DB2-BD59-A6C34878D82A}">
                    <a16:rowId xmlns:a16="http://schemas.microsoft.com/office/drawing/2014/main" val="2210448282"/>
                  </a:ext>
                </a:extLst>
              </a:tr>
              <a:tr h="226582">
                <a:tc>
                  <a:txBody>
                    <a:bodyPr/>
                    <a:lstStyle/>
                    <a:p>
                      <a:pPr marL="0" marR="0" algn="just">
                        <a:lnSpc>
                          <a:spcPct val="130000"/>
                        </a:lnSpc>
                        <a:spcBef>
                          <a:spcPts val="600"/>
                        </a:spcBef>
                        <a:spcAft>
                          <a:spcPts val="600"/>
                        </a:spcAft>
                      </a:pPr>
                      <a:r>
                        <a:rPr lang="el-GR" sz="2000">
                          <a:effectLst/>
                        </a:rPr>
                        <a:t>Βιομηχανία</a:t>
                      </a:r>
                      <a:endParaRPr lang="en-US" sz="2000">
                        <a:effectLst/>
                        <a:latin typeface="Times New Roman" panose="02020603050405020304" pitchFamily="18" charset="0"/>
                        <a:ea typeface="Times New Roman" panose="02020603050405020304" pitchFamily="18" charset="0"/>
                      </a:endParaRPr>
                    </a:p>
                  </a:txBody>
                  <a:tcPr marL="56084" marR="56084" marT="0" marB="0"/>
                </a:tc>
                <a:tc>
                  <a:txBody>
                    <a:bodyPr/>
                    <a:lstStyle/>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Ανάκτηση ψυκτικών αερίων </a:t>
                      </a:r>
                    </a:p>
                    <a:p>
                      <a:pPr marL="0" marR="0" algn="just">
                        <a:lnSpc>
                          <a:spcPct val="100000"/>
                        </a:lnSpc>
                        <a:spcBef>
                          <a:spcPts val="0"/>
                        </a:spcBef>
                        <a:spcAft>
                          <a:spcPts val="0"/>
                        </a:spcAft>
                      </a:pPr>
                      <a:r>
                        <a:rPr lang="el-GR" sz="1600" dirty="0" err="1">
                          <a:effectLst/>
                          <a:latin typeface="Calibri" panose="020F0502020204030204" pitchFamily="34" charset="0"/>
                          <a:ea typeface="Times New Roman" panose="02020603050405020304" pitchFamily="18" charset="0"/>
                          <a:cs typeface="Calibri" panose="020F0502020204030204" pitchFamily="34" charset="0"/>
                        </a:rPr>
                        <a:t>Στοχευμένα</a:t>
                      </a:r>
                      <a:r>
                        <a:rPr lang="el-GR" sz="1600" dirty="0">
                          <a:effectLst/>
                          <a:latin typeface="Calibri" panose="020F0502020204030204" pitchFamily="34" charset="0"/>
                          <a:ea typeface="Times New Roman" panose="02020603050405020304" pitchFamily="18" charset="0"/>
                          <a:cs typeface="Calibri" panose="020F0502020204030204" pitchFamily="34" charset="0"/>
                        </a:rPr>
                        <a:t> μέτρα παροχής κινήτρων</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56084" marR="56084" marT="0" marB="0"/>
                </a:tc>
                <a:extLst>
                  <a:ext uri="{0D108BD9-81ED-4DB2-BD59-A6C34878D82A}">
                    <a16:rowId xmlns:a16="http://schemas.microsoft.com/office/drawing/2014/main" val="2700608225"/>
                  </a:ext>
                </a:extLst>
              </a:tr>
              <a:tr h="336443">
                <a:tc>
                  <a:txBody>
                    <a:bodyPr/>
                    <a:lstStyle/>
                    <a:p>
                      <a:pPr marL="0" marR="0" algn="just">
                        <a:lnSpc>
                          <a:spcPct val="130000"/>
                        </a:lnSpc>
                        <a:spcBef>
                          <a:spcPts val="600"/>
                        </a:spcBef>
                        <a:spcAft>
                          <a:spcPts val="600"/>
                        </a:spcAft>
                      </a:pPr>
                      <a:r>
                        <a:rPr lang="el-GR" sz="2000">
                          <a:effectLst/>
                        </a:rPr>
                        <a:t>Γεωργία / κτηνοτροφία</a:t>
                      </a:r>
                      <a:endParaRPr lang="en-US" sz="2000">
                        <a:effectLst/>
                        <a:latin typeface="Times New Roman" panose="02020603050405020304" pitchFamily="18" charset="0"/>
                        <a:ea typeface="Times New Roman" panose="02020603050405020304" pitchFamily="18" charset="0"/>
                      </a:endParaRPr>
                    </a:p>
                  </a:txBody>
                  <a:tcPr marL="56084" marR="56084" marT="0" marB="0"/>
                </a:tc>
                <a:tc>
                  <a:txBody>
                    <a:bodyPr/>
                    <a:lstStyle/>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Περαιτέρω προώθηση της αναερόβιας χώνευσης για επεξεργασία κτηνοτροφικών αποβλήτων</a:t>
                      </a:r>
                    </a:p>
                    <a:p>
                      <a:pPr marL="0" marR="0" algn="just">
                        <a:lnSpc>
                          <a:spcPct val="100000"/>
                        </a:lnSpc>
                        <a:spcBef>
                          <a:spcPts val="0"/>
                        </a:spcBef>
                        <a:spcAft>
                          <a:spcPts val="0"/>
                        </a:spcAft>
                      </a:pPr>
                      <a:r>
                        <a:rPr lang="el-GR" sz="1600" dirty="0" err="1">
                          <a:effectLst/>
                          <a:latin typeface="Calibri" panose="020F0502020204030204" pitchFamily="34" charset="0"/>
                          <a:ea typeface="Times New Roman" panose="02020603050405020304" pitchFamily="18" charset="0"/>
                          <a:cs typeface="Calibri" panose="020F0502020204030204" pitchFamily="34" charset="0"/>
                        </a:rPr>
                        <a:t>Στοχευμένα</a:t>
                      </a:r>
                      <a:r>
                        <a:rPr lang="el-GR" sz="1600" dirty="0">
                          <a:effectLst/>
                          <a:latin typeface="Calibri" panose="020F0502020204030204" pitchFamily="34" charset="0"/>
                          <a:ea typeface="Times New Roman" panose="02020603050405020304" pitchFamily="18" charset="0"/>
                          <a:cs typeface="Calibri" panose="020F0502020204030204" pitchFamily="34" charset="0"/>
                        </a:rPr>
                        <a:t> μέτρα παροχής κινήτρων</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56084" marR="56084" marT="0" marB="0"/>
                </a:tc>
                <a:extLst>
                  <a:ext uri="{0D108BD9-81ED-4DB2-BD59-A6C34878D82A}">
                    <a16:rowId xmlns:a16="http://schemas.microsoft.com/office/drawing/2014/main" val="3542306781"/>
                  </a:ext>
                </a:extLst>
              </a:tr>
              <a:tr h="304800">
                <a:tc>
                  <a:txBody>
                    <a:bodyPr/>
                    <a:lstStyle/>
                    <a:p>
                      <a:pPr marL="0" marR="0" algn="just">
                        <a:lnSpc>
                          <a:spcPct val="130000"/>
                        </a:lnSpc>
                        <a:spcBef>
                          <a:spcPts val="600"/>
                        </a:spcBef>
                        <a:spcAft>
                          <a:spcPts val="600"/>
                        </a:spcAft>
                      </a:pPr>
                      <a:r>
                        <a:rPr lang="el-GR" sz="2000" dirty="0">
                          <a:effectLst/>
                        </a:rPr>
                        <a:t>Απόβλητα</a:t>
                      </a:r>
                      <a:endParaRPr lang="en-US" sz="2000" dirty="0">
                        <a:effectLst/>
                        <a:latin typeface="Times New Roman" panose="02020603050405020304" pitchFamily="18" charset="0"/>
                        <a:ea typeface="Times New Roman" panose="02020603050405020304" pitchFamily="18" charset="0"/>
                      </a:endParaRPr>
                    </a:p>
                  </a:txBody>
                  <a:tcPr marL="56084" marR="56084" marT="0" marB="0"/>
                </a:tc>
                <a:tc>
                  <a:txBody>
                    <a:bodyPr/>
                    <a:lstStyle/>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Διαλογή στην πηγή – μείωση παραγωγής αποβλήτων</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Ανακύκλωση</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Προώθηση αναερόβιας χώνευσης για επεξεργασία αστικών στερεών απορριμμάτων</a:t>
                      </a:r>
                      <a:endParaRPr lang="en-US" sz="2000" dirty="0">
                        <a:effectLst/>
                        <a:latin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l-GR" sz="1600" dirty="0">
                          <a:effectLst/>
                          <a:latin typeface="Calibri" panose="020F0502020204030204" pitchFamily="34" charset="0"/>
                          <a:cs typeface="Calibri" panose="020F0502020204030204" pitchFamily="34" charset="0"/>
                        </a:rPr>
                        <a:t>Ανάκτηση βιοαερίου από παλαιούς χώρους απόρριψης απορριμμάτων</a:t>
                      </a:r>
                    </a:p>
                    <a:p>
                      <a:pPr marL="0" marR="0" algn="just">
                        <a:lnSpc>
                          <a:spcPct val="100000"/>
                        </a:lnSpc>
                        <a:spcBef>
                          <a:spcPts val="0"/>
                        </a:spcBef>
                        <a:spcAft>
                          <a:spcPts val="0"/>
                        </a:spcAft>
                      </a:pPr>
                      <a:r>
                        <a:rPr lang="el-GR" sz="1600" dirty="0">
                          <a:effectLst/>
                          <a:latin typeface="Calibri" panose="020F0502020204030204" pitchFamily="34" charset="0"/>
                          <a:ea typeface="Times New Roman" panose="02020603050405020304" pitchFamily="18" charset="0"/>
                          <a:cs typeface="Calibri" panose="020F0502020204030204" pitchFamily="34" charset="0"/>
                        </a:rPr>
                        <a:t>Ενεργειακή αξιοποίηση αποβλήτων</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56084" marR="56084" marT="0" marB="0"/>
                </a:tc>
                <a:extLst>
                  <a:ext uri="{0D108BD9-81ED-4DB2-BD59-A6C34878D82A}">
                    <a16:rowId xmlns:a16="http://schemas.microsoft.com/office/drawing/2014/main" val="3197812340"/>
                  </a:ext>
                </a:extLst>
              </a:tr>
              <a:tr h="457264">
                <a:tc>
                  <a:txBody>
                    <a:bodyPr/>
                    <a:lstStyle/>
                    <a:p>
                      <a:pPr marL="0" marR="0" algn="just">
                        <a:lnSpc>
                          <a:spcPct val="130000"/>
                        </a:lnSpc>
                        <a:spcBef>
                          <a:spcPts val="600"/>
                        </a:spcBef>
                        <a:spcAft>
                          <a:spcPts val="600"/>
                        </a:spcAft>
                      </a:pPr>
                      <a:r>
                        <a:rPr lang="el-GR" sz="2000" b="1" kern="1200" dirty="0">
                          <a:solidFill>
                            <a:schemeClr val="lt1"/>
                          </a:solidFill>
                          <a:effectLst/>
                          <a:latin typeface="+mn-lt"/>
                          <a:ea typeface="+mn-ea"/>
                          <a:cs typeface="+mn-cs"/>
                        </a:rPr>
                        <a:t>Έρευνα και καινοτομία</a:t>
                      </a:r>
                      <a:endParaRPr lang="en-US" sz="2000" b="1" kern="1200" dirty="0">
                        <a:solidFill>
                          <a:schemeClr val="lt1"/>
                        </a:solidFill>
                        <a:effectLst/>
                        <a:latin typeface="+mn-lt"/>
                        <a:ea typeface="+mn-ea"/>
                        <a:cs typeface="+mn-cs"/>
                      </a:endParaRPr>
                    </a:p>
                  </a:txBody>
                  <a:tcPr marL="56084" marR="56084" marT="0" marB="0"/>
                </a:tc>
                <a:tc>
                  <a:txBody>
                    <a:bodyPr/>
                    <a:lstStyle/>
                    <a:p>
                      <a:pPr marL="0" marR="0" algn="just">
                        <a:lnSpc>
                          <a:spcPct val="100000"/>
                        </a:lnSpc>
                        <a:spcBef>
                          <a:spcPts val="0"/>
                        </a:spcBef>
                        <a:spcAft>
                          <a:spcPts val="0"/>
                        </a:spcAft>
                      </a:pPr>
                      <a:r>
                        <a:rPr lang="el-GR" sz="1600" kern="1200" dirty="0">
                          <a:solidFill>
                            <a:schemeClr val="dk1"/>
                          </a:solidFill>
                          <a:effectLst/>
                          <a:latin typeface="Calibri" panose="020F0502020204030204" pitchFamily="34" charset="0"/>
                          <a:ea typeface="+mn-ea"/>
                          <a:cs typeface="Calibri" panose="020F0502020204030204" pitchFamily="34" charset="0"/>
                        </a:rPr>
                        <a:t>Στρατηγικές και στόχοι</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56084" marR="56084" marT="0" marB="0"/>
                </a:tc>
                <a:extLst>
                  <a:ext uri="{0D108BD9-81ED-4DB2-BD59-A6C34878D82A}">
                    <a16:rowId xmlns:a16="http://schemas.microsoft.com/office/drawing/2014/main" val="4258866024"/>
                  </a:ext>
                </a:extLst>
              </a:tr>
              <a:tr h="609600">
                <a:tc>
                  <a:txBody>
                    <a:bodyPr/>
                    <a:lstStyle/>
                    <a:p>
                      <a:pPr marL="0" marR="0" algn="just">
                        <a:lnSpc>
                          <a:spcPct val="130000"/>
                        </a:lnSpc>
                        <a:spcBef>
                          <a:spcPts val="600"/>
                        </a:spcBef>
                        <a:spcAft>
                          <a:spcPts val="600"/>
                        </a:spcAft>
                      </a:pPr>
                      <a:r>
                        <a:rPr lang="el-GR" sz="2000" b="1" kern="1200" dirty="0">
                          <a:solidFill>
                            <a:schemeClr val="lt1"/>
                          </a:solidFill>
                          <a:effectLst/>
                          <a:latin typeface="+mn-lt"/>
                          <a:ea typeface="+mn-ea"/>
                          <a:cs typeface="+mn-cs"/>
                        </a:rPr>
                        <a:t>Οριζόντια</a:t>
                      </a:r>
                      <a:endParaRPr lang="en-US" sz="2000" b="1" kern="1200" dirty="0">
                        <a:solidFill>
                          <a:schemeClr val="lt1"/>
                        </a:solidFill>
                        <a:effectLst/>
                        <a:latin typeface="+mn-lt"/>
                        <a:ea typeface="+mn-ea"/>
                        <a:cs typeface="+mn-cs"/>
                      </a:endParaRPr>
                    </a:p>
                  </a:txBody>
                  <a:tcPr marL="56084" marR="56084" marT="0" marB="0"/>
                </a:tc>
                <a:tc>
                  <a:txBody>
                    <a:bodyPr/>
                    <a:lstStyle/>
                    <a:p>
                      <a:pPr marL="0" marR="0" algn="just">
                        <a:lnSpc>
                          <a:spcPct val="100000"/>
                        </a:lnSpc>
                        <a:spcBef>
                          <a:spcPts val="0"/>
                        </a:spcBef>
                        <a:spcAft>
                          <a:spcPts val="0"/>
                        </a:spcAft>
                      </a:pPr>
                      <a:r>
                        <a:rPr lang="el-GR" sz="1600" kern="1200" dirty="0">
                          <a:solidFill>
                            <a:schemeClr val="dk1"/>
                          </a:solidFill>
                          <a:effectLst/>
                          <a:latin typeface="Calibri" panose="020F0502020204030204" pitchFamily="34" charset="0"/>
                          <a:ea typeface="+mn-ea"/>
                          <a:cs typeface="Calibri" panose="020F0502020204030204" pitchFamily="34" charset="0"/>
                        </a:rPr>
                        <a:t>Φορολογική μεταρρύθμιση</a:t>
                      </a:r>
                    </a:p>
                    <a:p>
                      <a:pPr marL="0" marR="0" algn="just">
                        <a:lnSpc>
                          <a:spcPct val="100000"/>
                        </a:lnSpc>
                        <a:spcBef>
                          <a:spcPts val="0"/>
                        </a:spcBef>
                        <a:spcAft>
                          <a:spcPts val="0"/>
                        </a:spcAft>
                      </a:pPr>
                      <a:r>
                        <a:rPr lang="el-GR" sz="1600" kern="1200" dirty="0">
                          <a:solidFill>
                            <a:schemeClr val="dk1"/>
                          </a:solidFill>
                          <a:effectLst/>
                          <a:latin typeface="Calibri" panose="020F0502020204030204" pitchFamily="34" charset="0"/>
                          <a:ea typeface="+mn-ea"/>
                          <a:cs typeface="Calibri" panose="020F0502020204030204" pitchFamily="34" charset="0"/>
                        </a:rPr>
                        <a:t>Χρήση μηχανισμών ευελιξίας </a:t>
                      </a:r>
                    </a:p>
                    <a:p>
                      <a:pPr marL="0" marR="0" algn="just">
                        <a:lnSpc>
                          <a:spcPct val="100000"/>
                        </a:lnSpc>
                        <a:spcBef>
                          <a:spcPts val="0"/>
                        </a:spcBef>
                        <a:spcAft>
                          <a:spcPts val="0"/>
                        </a:spcAft>
                      </a:pPr>
                      <a:r>
                        <a:rPr lang="el-GR" sz="1600" kern="1200" dirty="0">
                          <a:solidFill>
                            <a:schemeClr val="dk1"/>
                          </a:solidFill>
                          <a:effectLst/>
                          <a:latin typeface="Calibri" panose="020F0502020204030204" pitchFamily="34" charset="0"/>
                          <a:ea typeface="+mn-ea"/>
                          <a:cs typeface="Calibri" panose="020F0502020204030204" pitchFamily="34" charset="0"/>
                        </a:rPr>
                        <a:t>Ενημέρωση -Ευαισθητοποίηση</a:t>
                      </a:r>
                      <a:endParaRPr lang="en-US" sz="1600" kern="1200" dirty="0">
                        <a:solidFill>
                          <a:schemeClr val="dk1"/>
                        </a:solidFill>
                        <a:effectLst/>
                        <a:latin typeface="Calibri" panose="020F0502020204030204" pitchFamily="34" charset="0"/>
                        <a:ea typeface="+mn-ea"/>
                        <a:cs typeface="Calibri" panose="020F0502020204030204" pitchFamily="34" charset="0"/>
                      </a:endParaRPr>
                    </a:p>
                  </a:txBody>
                  <a:tcPr marL="56084" marR="56084" marT="0" marB="0"/>
                </a:tc>
                <a:extLst>
                  <a:ext uri="{0D108BD9-81ED-4DB2-BD59-A6C34878D82A}">
                    <a16:rowId xmlns:a16="http://schemas.microsoft.com/office/drawing/2014/main" val="1058088935"/>
                  </a:ext>
                </a:extLst>
              </a:tr>
            </a:tbl>
          </a:graphicData>
        </a:graphic>
      </p:graphicFrame>
      <p:sp>
        <p:nvSpPr>
          <p:cNvPr id="9" name="Title 1">
            <a:extLst>
              <a:ext uri="{FF2B5EF4-FFF2-40B4-BE49-F238E27FC236}">
                <a16:creationId xmlns:a16="http://schemas.microsoft.com/office/drawing/2014/main" id="{EAC2FC50-CA7D-446F-8086-7ACF72DD1E53}"/>
              </a:ext>
            </a:extLst>
          </p:cNvPr>
          <p:cNvSpPr>
            <a:spLocks noGrp="1"/>
          </p:cNvSpPr>
          <p:nvPr>
            <p:ph type="title"/>
          </p:nvPr>
        </p:nvSpPr>
        <p:spPr>
          <a:xfrm>
            <a:off x="1469636" y="114398"/>
            <a:ext cx="9604375" cy="566737"/>
          </a:xfrm>
        </p:spPr>
        <p:txBody>
          <a:bodyPr/>
          <a:lstStyle/>
          <a:p>
            <a:r>
              <a:rPr lang="el-GR" dirty="0">
                <a:latin typeface="Calibri" panose="020F0502020204030204" pitchFamily="34" charset="0"/>
                <a:cs typeface="Calibri" panose="020F0502020204030204" pitchFamily="34" charset="0"/>
              </a:rPr>
              <a:t>ΕΝΟΤΗΤΕΣ ΠΟΛΙΤΙΚΩΝ ΠΟΥ ΕΞΕΤΑΣΤΗΚΑΝ</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024719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ΕΠΙΠΤΩΣΕΙΣ ΣΤΟ ΕΝΕΡΓΕΙΑΚΟ ΣΥΣΤΗΜΑ &amp; ΣΤΙΣ ΕΚΠΟΜΠΕΣ ΑΕΡΙΩΝ ΤΟΥ ΘΕΡΜΟΚΗΠΙΟΥ</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462116" y="2025564"/>
            <a:ext cx="11356258" cy="3834461"/>
          </a:xfrm>
        </p:spPr>
        <p:txBody>
          <a:bodyPr>
            <a:normAutofit fontScale="92500" lnSpcReduction="10000"/>
          </a:bodyPr>
          <a:lstStyle/>
          <a:p>
            <a:pPr marL="0" indent="0" algn="just">
              <a:buNone/>
            </a:pPr>
            <a:r>
              <a:rPr lang="el-GR" sz="2800" dirty="0">
                <a:latin typeface="Calibri" panose="020F0502020204030204" pitchFamily="34" charset="0"/>
                <a:cs typeface="Calibri" panose="020F0502020204030204" pitchFamily="34" charset="0"/>
              </a:rPr>
              <a:t>Όλα τα προτεινόμενα μέτρα επηρεάζουν το ενεργειακό μείγμα στους κύριους τομείς του συστήματος: </a:t>
            </a:r>
          </a:p>
          <a:p>
            <a:r>
              <a:rPr lang="el-GR" sz="2800" dirty="0">
                <a:latin typeface="Calibri" panose="020F0502020204030204" pitchFamily="34" charset="0"/>
                <a:cs typeface="Calibri" panose="020F0502020204030204" pitchFamily="34" charset="0"/>
              </a:rPr>
              <a:t>Ηλεκτροπαραγωγή </a:t>
            </a:r>
          </a:p>
          <a:p>
            <a:r>
              <a:rPr lang="el-GR" sz="2800" dirty="0">
                <a:latin typeface="Calibri" panose="020F0502020204030204" pitchFamily="34" charset="0"/>
                <a:cs typeface="Calibri" panose="020F0502020204030204" pitchFamily="34" charset="0"/>
              </a:rPr>
              <a:t>Μεταφορές </a:t>
            </a:r>
          </a:p>
          <a:p>
            <a:r>
              <a:rPr lang="el-GR" sz="2800" dirty="0">
                <a:latin typeface="Calibri" panose="020F0502020204030204" pitchFamily="34" charset="0"/>
                <a:cs typeface="Calibri" panose="020F0502020204030204" pitchFamily="34" charset="0"/>
              </a:rPr>
              <a:t>Θέρμανση &amp; Ψύξη </a:t>
            </a:r>
          </a:p>
          <a:p>
            <a:pPr marL="0" indent="0" algn="just">
              <a:buNone/>
            </a:pPr>
            <a:r>
              <a:rPr lang="el-GR" sz="3500" dirty="0">
                <a:solidFill>
                  <a:srgbClr val="FF0000"/>
                </a:solidFill>
                <a:latin typeface="Calibri" panose="020F0502020204030204" pitchFamily="34" charset="0"/>
                <a:cs typeface="Calibri" panose="020F0502020204030204" pitchFamily="34" charset="0"/>
              </a:rPr>
              <a:t>επηρεάζοντας με την σειρά τους τις εκπομπές των αερίων του θερμοκηπίου</a:t>
            </a:r>
            <a:endParaRPr lang="en-US" sz="35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81906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ΕΠΙΠΤΩΣΕΙΣ ΣΤΟ ΕΝΕΡΓΕΙΑΚΟ ΣΥΣΤΗΜΑ &amp; ΣΤΙΣ ΕΚΠΟΜΠΕΣ ΑΕΡΙΩΝ ΤΟΥ ΘΕΡΜΟΚΗΠΙΟΥ</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462116" y="2025565"/>
            <a:ext cx="11356258" cy="3581416"/>
          </a:xfrm>
        </p:spPr>
        <p:txBody>
          <a:bodyPr>
            <a:normAutofit fontScale="92500"/>
          </a:bodyPr>
          <a:lstStyle/>
          <a:p>
            <a:pPr marL="0" indent="0">
              <a:buNone/>
            </a:pPr>
            <a:r>
              <a:rPr lang="el-GR" sz="2400" dirty="0">
                <a:latin typeface="Calibri" panose="020F0502020204030204" pitchFamily="34" charset="0"/>
                <a:cs typeface="Calibri" panose="020F0502020204030204" pitchFamily="34" charset="0"/>
              </a:rPr>
              <a:t>Η εκτίμηση των περιβαλλοντικών επιπτώσεων έγινε για τις επιλεγμένες περιβαλλοντικές παραμέτρους για το σύνολο των μέτρων του Σχεδίου  τα οποία εντάσσονται στους κάτωθι τομείς:</a:t>
            </a:r>
            <a:endParaRPr lang="en-US" sz="2400" dirty="0">
              <a:latin typeface="Calibri" panose="020F0502020204030204" pitchFamily="34" charset="0"/>
              <a:cs typeface="Calibri" panose="020F0502020204030204" pitchFamily="34" charset="0"/>
            </a:endParaRPr>
          </a:p>
          <a:p>
            <a:pPr lvl="0"/>
            <a:r>
              <a:rPr lang="el-GR" sz="2400" dirty="0">
                <a:latin typeface="Calibri" panose="020F0502020204030204" pitchFamily="34" charset="0"/>
                <a:cs typeface="Calibri" panose="020F0502020204030204" pitchFamily="34" charset="0"/>
              </a:rPr>
              <a:t>Απόβλητα,</a:t>
            </a:r>
            <a:endParaRPr lang="en-US" sz="2400" dirty="0">
              <a:latin typeface="Calibri" panose="020F0502020204030204" pitchFamily="34" charset="0"/>
              <a:cs typeface="Calibri" panose="020F0502020204030204" pitchFamily="34" charset="0"/>
            </a:endParaRPr>
          </a:p>
          <a:p>
            <a:pPr lvl="0"/>
            <a:r>
              <a:rPr lang="el-GR" sz="2400" dirty="0">
                <a:latin typeface="Calibri" panose="020F0502020204030204" pitchFamily="34" charset="0"/>
                <a:cs typeface="Calibri" panose="020F0502020204030204" pitchFamily="34" charset="0"/>
              </a:rPr>
              <a:t>Γεωργικός / κτηνοτροφικός τομέας,</a:t>
            </a:r>
            <a:endParaRPr lang="en-US" sz="2400" dirty="0">
              <a:latin typeface="Calibri" panose="020F0502020204030204" pitchFamily="34" charset="0"/>
              <a:cs typeface="Calibri" panose="020F0502020204030204" pitchFamily="34" charset="0"/>
            </a:endParaRPr>
          </a:p>
          <a:p>
            <a:pPr lvl="0"/>
            <a:r>
              <a:rPr lang="el-GR" sz="2400" dirty="0">
                <a:latin typeface="Calibri" panose="020F0502020204030204" pitchFamily="34" charset="0"/>
                <a:cs typeface="Calibri" panose="020F0502020204030204" pitchFamily="34" charset="0"/>
              </a:rPr>
              <a:t>Ηλεκτρική Ενέργεια,</a:t>
            </a:r>
            <a:endParaRPr lang="en-US" sz="2400" dirty="0">
              <a:latin typeface="Calibri" panose="020F0502020204030204" pitchFamily="34" charset="0"/>
              <a:cs typeface="Calibri" panose="020F0502020204030204" pitchFamily="34" charset="0"/>
            </a:endParaRPr>
          </a:p>
          <a:p>
            <a:pPr lvl="0"/>
            <a:r>
              <a:rPr lang="el-GR" sz="2400" dirty="0">
                <a:latin typeface="Calibri" panose="020F0502020204030204" pitchFamily="34" charset="0"/>
                <a:cs typeface="Calibri" panose="020F0502020204030204" pitchFamily="34" charset="0"/>
              </a:rPr>
              <a:t>Ψύξη και θέρμανση,</a:t>
            </a:r>
            <a:endParaRPr lang="en-US" sz="2400" dirty="0">
              <a:latin typeface="Calibri" panose="020F0502020204030204" pitchFamily="34" charset="0"/>
              <a:cs typeface="Calibri" panose="020F0502020204030204" pitchFamily="34" charset="0"/>
            </a:endParaRPr>
          </a:p>
          <a:p>
            <a:pPr lvl="0"/>
            <a:r>
              <a:rPr lang="el-GR" sz="2400" dirty="0">
                <a:latin typeface="Calibri" panose="020F0502020204030204" pitchFamily="34" charset="0"/>
                <a:cs typeface="Calibri" panose="020F0502020204030204" pitchFamily="34" charset="0"/>
              </a:rPr>
              <a:t>Μεταφορές</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5642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ΑΠΟΤΕΛΕΣΜΑΤΑ ΜΕΛΕΤΗΣ ΑΝΤΙΚΤΥΠΟΥ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4"/>
            <a:ext cx="11857055" cy="2506243"/>
          </a:xfrm>
        </p:spPr>
        <p:txBody>
          <a:bodyPr>
            <a:normAutofit fontScale="92500"/>
          </a:bodyPr>
          <a:lstStyle/>
          <a:p>
            <a:pPr marL="0" indent="0">
              <a:buNone/>
            </a:pPr>
            <a:r>
              <a:rPr lang="el-GR" sz="2800" dirty="0">
                <a:latin typeface="Calibri" panose="020F0502020204030204" pitchFamily="34" charset="0"/>
                <a:cs typeface="Calibri" panose="020F0502020204030204" pitchFamily="34" charset="0"/>
              </a:rPr>
              <a:t>Η Μελέτη Αντικτύπου εξέτασε δύο σενάρια:</a:t>
            </a:r>
          </a:p>
          <a:p>
            <a:pPr marL="0" indent="0">
              <a:buNone/>
            </a:pPr>
            <a:r>
              <a:rPr lang="el-GR" sz="2800" dirty="0">
                <a:latin typeface="Calibri" panose="020F0502020204030204" pitchFamily="34" charset="0"/>
                <a:cs typeface="Calibri" panose="020F0502020204030204" pitchFamily="34" charset="0"/>
              </a:rPr>
              <a:t> </a:t>
            </a:r>
          </a:p>
          <a:p>
            <a:r>
              <a:rPr lang="el-GR" sz="2800" dirty="0">
                <a:latin typeface="Calibri" panose="020F0502020204030204" pitchFamily="34" charset="0"/>
                <a:cs typeface="Calibri" panose="020F0502020204030204" pitchFamily="34" charset="0"/>
              </a:rPr>
              <a:t>ΣΕΝΑΡΙΟ 1: Με τα ισχύοντα μέτρα και πολιτικές (68 μέτρα)</a:t>
            </a:r>
          </a:p>
          <a:p>
            <a:r>
              <a:rPr lang="el-GR" sz="2800" dirty="0">
                <a:latin typeface="Calibri" panose="020F0502020204030204" pitchFamily="34" charset="0"/>
                <a:cs typeface="Calibri" panose="020F0502020204030204" pitchFamily="34" charset="0"/>
              </a:rPr>
              <a:t>ΣΕΝΑΡΙΟ 2: Με τις προγραμματισμένες πολιτικές και μέτρα (επιπρόσθετα 24 μέτρα)</a:t>
            </a:r>
          </a:p>
        </p:txBody>
      </p:sp>
    </p:spTree>
    <p:extLst>
      <p:ext uri="{BB962C8B-B14F-4D97-AF65-F5344CB8AC3E}">
        <p14:creationId xmlns:p14="http://schemas.microsoft.com/office/powerpoint/2010/main" val="22902390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ΑΠΟΒΛΗΤΑ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4027916"/>
          </a:xfrm>
        </p:spPr>
        <p:txBody>
          <a:bodyPr>
            <a:normAutofit/>
          </a:bodyPr>
          <a:lstStyle/>
          <a:p>
            <a:pPr marL="0" indent="0" algn="just">
              <a:buNone/>
            </a:pPr>
            <a:r>
              <a:rPr lang="el-GR" sz="2800" dirty="0">
                <a:latin typeface="Calibri" panose="020F0502020204030204" pitchFamily="34" charset="0"/>
                <a:cs typeface="Calibri" panose="020F0502020204030204" pitchFamily="34" charset="0"/>
              </a:rPr>
              <a:t>Εναλλακτικό Σενάριο 1 - Ισχύοντα Μέτρα</a:t>
            </a:r>
            <a:endParaRPr lang="en-US" sz="2800" dirty="0">
              <a:latin typeface="Calibri" panose="020F0502020204030204" pitchFamily="34" charset="0"/>
              <a:cs typeface="Calibri" panose="020F0502020204030204" pitchFamily="34" charset="0"/>
            </a:endParaRPr>
          </a:p>
          <a:p>
            <a:pPr lvl="0" algn="just"/>
            <a:r>
              <a:rPr lang="el-GR" sz="1800" i="1" dirty="0">
                <a:latin typeface="Calibri" panose="020F0502020204030204" pitchFamily="34" charset="0"/>
                <a:cs typeface="Calibri" panose="020F0502020204030204" pitchFamily="34" charset="0"/>
              </a:rPr>
              <a:t>Προώθηση της αναερόβιας χώνευσης για την επεξεργασία ζωικών αποβλήτων, </a:t>
            </a:r>
            <a:endParaRPr lang="en-US" sz="1800" dirty="0">
              <a:latin typeface="Calibri" panose="020F0502020204030204" pitchFamily="34" charset="0"/>
              <a:cs typeface="Calibri" panose="020F0502020204030204" pitchFamily="34" charset="0"/>
            </a:endParaRPr>
          </a:p>
          <a:p>
            <a:pPr marL="0" indent="0" algn="just">
              <a:buNone/>
            </a:pPr>
            <a:r>
              <a:rPr lang="el-GR" sz="2800" dirty="0">
                <a:latin typeface="Calibri" panose="020F0502020204030204" pitchFamily="34" charset="0"/>
                <a:cs typeface="Calibri" panose="020F0502020204030204" pitchFamily="34" charset="0"/>
              </a:rPr>
              <a:t>Εναλλακτικό Σενάριο 2 – Προγραμματιζόμενες Πολιτικές και  Μέτρα</a:t>
            </a:r>
            <a:endParaRPr lang="en-US" sz="2800" dirty="0">
              <a:latin typeface="Calibri" panose="020F0502020204030204" pitchFamily="34" charset="0"/>
              <a:cs typeface="Calibri" panose="020F0502020204030204" pitchFamily="34" charset="0"/>
            </a:endParaRPr>
          </a:p>
          <a:p>
            <a:pPr lvl="0" algn="just"/>
            <a:r>
              <a:rPr lang="el-GR" sz="1800" i="1" dirty="0">
                <a:latin typeface="Calibri" panose="020F0502020204030204" pitchFamily="34" charset="0"/>
                <a:cs typeface="Calibri" panose="020F0502020204030204" pitchFamily="34" charset="0"/>
              </a:rPr>
              <a:t>Μείωση των αποβλήτων σε χώρους διάθεσης στερεών αποβλήτων με τη διαλογή σε επίπεδο παραγωγής</a:t>
            </a:r>
            <a:endParaRPr lang="en-US" sz="1800" dirty="0">
              <a:latin typeface="Calibri" panose="020F0502020204030204" pitchFamily="34" charset="0"/>
              <a:cs typeface="Calibri" panose="020F0502020204030204" pitchFamily="34" charset="0"/>
            </a:endParaRPr>
          </a:p>
          <a:p>
            <a:pPr lvl="0" algn="just"/>
            <a:r>
              <a:rPr lang="el-GR" sz="1800" i="1" dirty="0">
                <a:latin typeface="Calibri" panose="020F0502020204030204" pitchFamily="34" charset="0"/>
                <a:cs typeface="Calibri" panose="020F0502020204030204" pitchFamily="34" charset="0"/>
              </a:rPr>
              <a:t>Μείωση του οργανικού κλάσματος των αποβλήτων  στις χωματερές</a:t>
            </a:r>
            <a:endParaRPr lang="en-US" sz="1800" dirty="0">
              <a:latin typeface="Calibri" panose="020F0502020204030204" pitchFamily="34" charset="0"/>
              <a:cs typeface="Calibri" panose="020F0502020204030204" pitchFamily="34" charset="0"/>
            </a:endParaRPr>
          </a:p>
          <a:p>
            <a:pPr lvl="0" algn="just"/>
            <a:r>
              <a:rPr lang="el-GR" sz="1800" i="1" dirty="0">
                <a:latin typeface="Calibri" panose="020F0502020204030204" pitchFamily="34" charset="0"/>
                <a:cs typeface="Calibri" panose="020F0502020204030204" pitchFamily="34" charset="0"/>
              </a:rPr>
              <a:t>Προώθηση της αναερόβιας χώνευσης για την επεξεργασία του οργανικού κλάσματος των αστικών στερεών αποβλήτων</a:t>
            </a:r>
            <a:endParaRPr lang="en-US" sz="1800" dirty="0">
              <a:latin typeface="Calibri" panose="020F0502020204030204" pitchFamily="34" charset="0"/>
              <a:cs typeface="Calibri" panose="020F0502020204030204" pitchFamily="34" charset="0"/>
            </a:endParaRPr>
          </a:p>
          <a:p>
            <a:pPr lvl="0" algn="just"/>
            <a:r>
              <a:rPr lang="el-GR" sz="1800" i="1" dirty="0">
                <a:latin typeface="Calibri" panose="020F0502020204030204" pitchFamily="34" charset="0"/>
                <a:cs typeface="Calibri" panose="020F0502020204030204" pitchFamily="34" charset="0"/>
              </a:rPr>
              <a:t>Ανακύκλωση βιοαερίου από παλαιές εγκαταστάσεις διάθεσης στερεών αποβλήτων </a:t>
            </a:r>
            <a:endParaRPr lang="en-US" sz="1800" dirty="0">
              <a:latin typeface="Calibri" panose="020F0502020204030204" pitchFamily="34" charset="0"/>
              <a:cs typeface="Calibri" panose="020F0502020204030204" pitchFamily="34" charset="0"/>
            </a:endParaRPr>
          </a:p>
          <a:p>
            <a:pPr lvl="0" algn="just"/>
            <a:r>
              <a:rPr lang="el-GR" sz="1800" i="1" dirty="0">
                <a:latin typeface="Calibri" panose="020F0502020204030204" pitchFamily="34" charset="0"/>
                <a:cs typeface="Calibri" panose="020F0502020204030204" pitchFamily="34" charset="0"/>
              </a:rPr>
              <a:t>Περαιτέρω προώθηση της αναερόβιας χώνευσης για την επεξεργασία των ζωικών αποβλήτων</a:t>
            </a:r>
            <a:endParaRPr lang="el-GR"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42174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ΓΕΩΡΓΙΑ / ΚΤΗΝΟΤΡΟΦΙΑ </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4"/>
            <a:ext cx="11857055" cy="3872817"/>
          </a:xfrm>
        </p:spPr>
        <p:txBody>
          <a:bodyPr>
            <a:normAutofit/>
          </a:bodyPr>
          <a:lstStyle/>
          <a:p>
            <a:pPr marL="0" indent="0" algn="just">
              <a:buNone/>
            </a:pPr>
            <a:r>
              <a:rPr lang="el-GR" sz="2800" dirty="0">
                <a:latin typeface="Calibri" panose="020F0502020204030204" pitchFamily="34" charset="0"/>
                <a:cs typeface="Calibri" panose="020F0502020204030204" pitchFamily="34" charset="0"/>
              </a:rPr>
              <a:t>Εναλλακτικό Σενάριο 1 - Ισχύοντα Μέτρα</a:t>
            </a:r>
          </a:p>
          <a:p>
            <a:pPr algn="just">
              <a:lnSpc>
                <a:spcPct val="110000"/>
              </a:lnSpc>
            </a:pPr>
            <a:r>
              <a:rPr lang="el-GR" i="1" dirty="0">
                <a:latin typeface="Calibri" panose="020F0502020204030204" pitchFamily="34" charset="0"/>
                <a:cs typeface="Calibri" panose="020F0502020204030204" pitchFamily="34" charset="0"/>
              </a:rPr>
              <a:t>Πρόγραμμα αγροτικής ανάπτυξης 2014 – 2020 του ΥΓΑΑΠ, </a:t>
            </a:r>
          </a:p>
          <a:p>
            <a:pPr algn="just">
              <a:lnSpc>
                <a:spcPct val="110000"/>
              </a:lnSpc>
            </a:pPr>
            <a:r>
              <a:rPr lang="el-GR" i="1" dirty="0">
                <a:latin typeface="Calibri" panose="020F0502020204030204" pitchFamily="34" charset="0"/>
                <a:cs typeface="Calibri" panose="020F0502020204030204" pitchFamily="34" charset="0"/>
              </a:rPr>
              <a:t>Σχέδιο επιχορήγησης που ενθαρρύνει την χρήση ΑΠΕ (τελική χρήση) στον βιομηχανικό και αγροτικό τομέα</a:t>
            </a:r>
          </a:p>
          <a:p>
            <a:pPr marL="0" indent="0" algn="just">
              <a:buNone/>
            </a:pPr>
            <a:r>
              <a:rPr lang="el-GR" sz="2800" dirty="0">
                <a:latin typeface="Calibri" panose="020F0502020204030204" pitchFamily="34" charset="0"/>
                <a:cs typeface="Calibri" panose="020F0502020204030204" pitchFamily="34" charset="0"/>
              </a:rPr>
              <a:t>Εναλλακτικό Σενάριο 2 – Προγραμματιζόμενα Μέτρα</a:t>
            </a:r>
          </a:p>
          <a:p>
            <a:pPr algn="just">
              <a:lnSpc>
                <a:spcPct val="110000"/>
              </a:lnSpc>
            </a:pPr>
            <a:r>
              <a:rPr lang="el-GR" i="1" dirty="0">
                <a:latin typeface="Calibri" panose="020F0502020204030204" pitchFamily="34" charset="0"/>
                <a:cs typeface="Calibri" panose="020F0502020204030204" pitchFamily="34" charset="0"/>
              </a:rPr>
              <a:t>Ενίσχυση δράσεων </a:t>
            </a:r>
            <a:r>
              <a:rPr lang="el-GR" i="1" dirty="0" err="1">
                <a:latin typeface="Calibri" panose="020F0502020204030204" pitchFamily="34" charset="0"/>
                <a:cs typeface="Calibri" panose="020F0502020204030204" pitchFamily="34" charset="0"/>
              </a:rPr>
              <a:t>δενδροφύτευσης</a:t>
            </a:r>
            <a:r>
              <a:rPr lang="el-GR" i="1" dirty="0">
                <a:latin typeface="Calibri" panose="020F0502020204030204" pitchFamily="34" charset="0"/>
                <a:cs typeface="Calibri" panose="020F0502020204030204" pitchFamily="34" charset="0"/>
              </a:rPr>
              <a:t>,  </a:t>
            </a:r>
          </a:p>
          <a:p>
            <a:pPr algn="just">
              <a:lnSpc>
                <a:spcPct val="110000"/>
              </a:lnSpc>
            </a:pPr>
            <a:r>
              <a:rPr lang="el-GR" i="1" dirty="0">
                <a:latin typeface="Calibri" panose="020F0502020204030204" pitchFamily="34" charset="0"/>
                <a:cs typeface="Calibri" panose="020F0502020204030204" pitchFamily="34" charset="0"/>
              </a:rPr>
              <a:t>Σχέδια στήριξης για την προώθηση επενδύσεων ενεργειακής απόδοσης στον γεωργικό τομέα </a:t>
            </a:r>
          </a:p>
        </p:txBody>
      </p:sp>
    </p:spTree>
    <p:extLst>
      <p:ext uri="{BB962C8B-B14F-4D97-AF65-F5344CB8AC3E}">
        <p14:creationId xmlns:p14="http://schemas.microsoft.com/office/powerpoint/2010/main" val="1261084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4027916"/>
          </a:xfrm>
        </p:spPr>
        <p:txBody>
          <a:bodyPr>
            <a:normAutofit fontScale="25000" lnSpcReduction="20000"/>
          </a:bodyPr>
          <a:lstStyle/>
          <a:p>
            <a:pPr marL="0" indent="0" algn="just">
              <a:buNone/>
            </a:pPr>
            <a:r>
              <a:rPr lang="el-GR" sz="11200" dirty="0">
                <a:latin typeface="Calibri" panose="020F0502020204030204" pitchFamily="34" charset="0"/>
                <a:cs typeface="Calibri" panose="020F0502020204030204" pitchFamily="34" charset="0"/>
              </a:rPr>
              <a:t>Εναλλακτικό Σενάριο 1 – Ισχύοντα Μέτρα : Νέα Έργα</a:t>
            </a:r>
          </a:p>
          <a:p>
            <a:pPr algn="just">
              <a:lnSpc>
                <a:spcPct val="130000"/>
              </a:lnSpc>
            </a:pPr>
            <a:r>
              <a:rPr lang="el-GR" sz="5600" i="1" dirty="0">
                <a:latin typeface="Calibri" panose="020F0502020204030204" pitchFamily="34" charset="0"/>
                <a:cs typeface="Calibri" panose="020F0502020204030204" pitchFamily="34" charset="0"/>
              </a:rPr>
              <a:t>Στα τέλη του 2021 όλες οι μονάδες της ΑΗΚ θα αντικαταστήσουν τα υγρά καύσιμα με φυσικό αέριο,  </a:t>
            </a:r>
          </a:p>
          <a:p>
            <a:pPr algn="just">
              <a:lnSpc>
                <a:spcPct val="130000"/>
              </a:lnSpc>
            </a:pPr>
            <a:r>
              <a:rPr lang="el-GR" sz="5600" i="1" dirty="0">
                <a:latin typeface="Calibri" panose="020F0502020204030204" pitchFamily="34" charset="0"/>
                <a:cs typeface="Calibri" panose="020F0502020204030204" pitchFamily="34" charset="0"/>
              </a:rPr>
              <a:t>50 MW συγκεντρωτικά ηλιοθερμικά συστήματα μέχρι το 2021,</a:t>
            </a:r>
          </a:p>
          <a:p>
            <a:pPr algn="just">
              <a:lnSpc>
                <a:spcPct val="130000"/>
              </a:lnSpc>
            </a:pPr>
            <a:r>
              <a:rPr lang="el-GR" sz="5600" i="1" dirty="0">
                <a:latin typeface="Calibri" panose="020F0502020204030204" pitchFamily="34" charset="0"/>
                <a:cs typeface="Calibri" panose="020F0502020204030204" pitchFamily="34" charset="0"/>
              </a:rPr>
              <a:t>390 MW φωτοβολταϊκά συστήματα (2021 – 2030),</a:t>
            </a:r>
          </a:p>
          <a:p>
            <a:pPr algn="just">
              <a:lnSpc>
                <a:spcPct val="130000"/>
              </a:lnSpc>
            </a:pPr>
            <a:r>
              <a:rPr lang="el-GR" sz="5600" i="1" dirty="0">
                <a:latin typeface="Calibri" panose="020F0502020204030204" pitchFamily="34" charset="0"/>
                <a:cs typeface="Calibri" panose="020F0502020204030204" pitchFamily="34" charset="0"/>
              </a:rPr>
              <a:t>33 MW μονάδες βιομάζας (2021 – 2030),</a:t>
            </a:r>
          </a:p>
          <a:p>
            <a:pPr algn="just">
              <a:lnSpc>
                <a:spcPct val="130000"/>
              </a:lnSpc>
            </a:pPr>
            <a:r>
              <a:rPr lang="el-GR" sz="5600" i="1" dirty="0">
                <a:latin typeface="Calibri" panose="020F0502020204030204" pitchFamily="34" charset="0"/>
                <a:cs typeface="Calibri" panose="020F0502020204030204" pitchFamily="34" charset="0"/>
              </a:rPr>
              <a:t>Δύο νέοι ηλεκτροπαραγωγοί σταθμοί Συνδυασμένου Κύκλου υψηλής απόδοσης συνολικής ισχύος  432 MW, οι οποίοι θα λειτουργούν ως σταθμοί βασικού φορτίου με καύσιμο φυσικό αέριο,  </a:t>
            </a:r>
          </a:p>
          <a:p>
            <a:pPr algn="just">
              <a:lnSpc>
                <a:spcPct val="130000"/>
              </a:lnSpc>
            </a:pPr>
            <a:r>
              <a:rPr lang="el-GR" sz="5600" i="1" dirty="0">
                <a:latin typeface="Calibri" panose="020F0502020204030204" pitchFamily="34" charset="0"/>
                <a:cs typeface="Calibri" panose="020F0502020204030204" pitchFamily="34" charset="0"/>
              </a:rPr>
              <a:t>Η σημαντική διείσδυση των ΦΒ μονάδων είναι άμεσα συνδεδεμένη με την διείσδυση των μονάδων αποθήκευσης συνολικής ισχύος 41 MW μέχρι το 2030. Οι Σταθμοί αποθήκευσης βασίζονται σε μπαταρίες </a:t>
            </a:r>
            <a:r>
              <a:rPr lang="el-GR" sz="5600" i="1" dirty="0" err="1">
                <a:latin typeface="Calibri" panose="020F0502020204030204" pitchFamily="34" charset="0"/>
                <a:cs typeface="Calibri" panose="020F0502020204030204" pitchFamily="34" charset="0"/>
              </a:rPr>
              <a:t>Li-ion</a:t>
            </a:r>
            <a:r>
              <a:rPr lang="el-GR" sz="5600" i="1" dirty="0">
                <a:latin typeface="Calibri" panose="020F0502020204030204" pitchFamily="34" charset="0"/>
                <a:cs typeface="Calibri" panose="020F0502020204030204" pitchFamily="34" charset="0"/>
              </a:rPr>
              <a:t> με 4 ώρες αποθήκευση, που ισοδυναμεί με 164 MWh αποθήκευση μέχρι το 2030,</a:t>
            </a:r>
          </a:p>
          <a:p>
            <a:pPr algn="just">
              <a:lnSpc>
                <a:spcPct val="130000"/>
              </a:lnSpc>
            </a:pPr>
            <a:r>
              <a:rPr lang="el-GR" sz="5600" i="1" dirty="0">
                <a:latin typeface="Calibri" panose="020F0502020204030204" pitchFamily="34" charset="0"/>
                <a:cs typeface="Calibri" panose="020F0502020204030204" pitchFamily="34" charset="0"/>
              </a:rPr>
              <a:t>130 MW (1,040 MWh) μονάδες </a:t>
            </a:r>
            <a:r>
              <a:rPr lang="el-GR" sz="5600" i="1" dirty="0" err="1">
                <a:latin typeface="Calibri" panose="020F0502020204030204" pitchFamily="34" charset="0"/>
                <a:cs typeface="Calibri" panose="020F0502020204030204" pitchFamily="34" charset="0"/>
              </a:rPr>
              <a:t>αντλιοταμίευσης</a:t>
            </a:r>
            <a:r>
              <a:rPr lang="el-GR" sz="5600" i="1" dirty="0">
                <a:latin typeface="Calibri" panose="020F0502020204030204" pitchFamily="34" charset="0"/>
                <a:cs typeface="Calibri" panose="020F0502020204030204" pitchFamily="34" charset="0"/>
              </a:rPr>
              <a:t> μέχρι το 2027,</a:t>
            </a:r>
          </a:p>
          <a:p>
            <a:pPr algn="just">
              <a:lnSpc>
                <a:spcPct val="130000"/>
              </a:lnSpc>
            </a:pPr>
            <a:r>
              <a:rPr lang="el-GR" sz="5600" i="1" dirty="0">
                <a:latin typeface="Calibri" panose="020F0502020204030204" pitchFamily="34" charset="0"/>
                <a:cs typeface="Calibri" panose="020F0502020204030204" pitchFamily="34" charset="0"/>
              </a:rPr>
              <a:t>Το 2024 θα σταματήσει η λειτουργία των παλαιών ρυπογόνων μονάδες της ΑΗΚ στον ηλεκτροπαραγωγό σταθμό Δεκέλειας (η ισχύς του σταθμού μειώνεται αισθητά από 450 MW σε 102 MW). Θα λειτουργούν μόνο οι νέες μονάδες ΜΕΚ (ισχύος 102 MW) χαμηλών  εκπομπών SO2,  </a:t>
            </a:r>
            <a:r>
              <a:rPr lang="el-GR" sz="5600" i="1" dirty="0" err="1">
                <a:latin typeface="Calibri" panose="020F0502020204030204" pitchFamily="34" charset="0"/>
                <a:cs typeface="Calibri" panose="020F0502020204030204" pitchFamily="34" charset="0"/>
              </a:rPr>
              <a:t>ΝΟx</a:t>
            </a:r>
            <a:r>
              <a:rPr lang="el-GR" sz="5600" i="1" dirty="0">
                <a:latin typeface="Calibri" panose="020F0502020204030204" pitchFamily="34" charset="0"/>
                <a:cs typeface="Calibri" panose="020F0502020204030204" pitchFamily="34" charset="0"/>
              </a:rPr>
              <a:t>.</a:t>
            </a:r>
          </a:p>
          <a:p>
            <a:pPr marL="0" indent="0" algn="just">
              <a:buNone/>
            </a:pPr>
            <a:endParaRPr lang="el-GR" sz="1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03657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2787595"/>
          </a:xfrm>
        </p:spPr>
        <p:txBody>
          <a:bodyPr>
            <a:normAutofit fontScale="32500" lnSpcReduction="20000"/>
          </a:bodyPr>
          <a:lstStyle/>
          <a:p>
            <a:pPr marL="0" indent="0" algn="just">
              <a:buNone/>
            </a:pPr>
            <a:r>
              <a:rPr lang="el-GR" sz="8600" dirty="0">
                <a:latin typeface="Calibri" panose="020F0502020204030204" pitchFamily="34" charset="0"/>
                <a:cs typeface="Calibri" panose="020F0502020204030204" pitchFamily="34" charset="0"/>
              </a:rPr>
              <a:t>Εναλλακτικό Σενάριο 1 – Ισχύοντα Μέτρα : Επιπτώσεις στην ηλεκτροπαραγωγή</a:t>
            </a:r>
          </a:p>
          <a:p>
            <a:pPr algn="just">
              <a:lnSpc>
                <a:spcPct val="130000"/>
              </a:lnSpc>
            </a:pPr>
            <a:r>
              <a:rPr lang="el-GR" sz="5600" i="1" dirty="0">
                <a:latin typeface="Calibri" panose="020F0502020204030204" pitchFamily="34" charset="0"/>
                <a:cs typeface="Calibri" panose="020F0502020204030204" pitchFamily="34" charset="0"/>
              </a:rPr>
              <a:t>Αντικατάσταση υγρών καυσίμων (HFO και DFO) με φυσικό αέριο μέχρι το 2021,</a:t>
            </a:r>
          </a:p>
          <a:p>
            <a:pPr algn="just">
              <a:lnSpc>
                <a:spcPct val="130000"/>
              </a:lnSpc>
            </a:pPr>
            <a:r>
              <a:rPr lang="el-GR" sz="5600" i="1" dirty="0">
                <a:latin typeface="Calibri" panose="020F0502020204030204" pitchFamily="34" charset="0"/>
                <a:cs typeface="Calibri" panose="020F0502020204030204" pitchFamily="34" charset="0"/>
              </a:rPr>
              <a:t>Η συνεισφορά των ΑΠΕ στην ηλεκτροπαραγωγή (</a:t>
            </a:r>
            <a:r>
              <a:rPr lang="el-GR" sz="5600" i="1" dirty="0" err="1">
                <a:latin typeface="Calibri" panose="020F0502020204030204" pitchFamily="34" charset="0"/>
                <a:cs typeface="Calibri" panose="020F0502020204030204" pitchFamily="34" charset="0"/>
              </a:rPr>
              <a:t>GWh</a:t>
            </a:r>
            <a:r>
              <a:rPr lang="el-GR" sz="5600" i="1" dirty="0">
                <a:latin typeface="Calibri" panose="020F0502020204030204" pitchFamily="34" charset="0"/>
                <a:cs typeface="Calibri" panose="020F0502020204030204" pitchFamily="34" charset="0"/>
              </a:rPr>
              <a:t>) φτάνει το  26% το 2030 (~ 2,000 </a:t>
            </a:r>
            <a:r>
              <a:rPr lang="el-GR" sz="5600" i="1" dirty="0" err="1">
                <a:latin typeface="Calibri" panose="020F0502020204030204" pitchFamily="34" charset="0"/>
                <a:cs typeface="Calibri" panose="020F0502020204030204" pitchFamily="34" charset="0"/>
              </a:rPr>
              <a:t>GWh</a:t>
            </a:r>
            <a:r>
              <a:rPr lang="el-GR" sz="5600" i="1" dirty="0">
                <a:latin typeface="Calibri" panose="020F0502020204030204" pitchFamily="34" charset="0"/>
                <a:cs typeface="Calibri" panose="020F0502020204030204" pitchFamily="34" charset="0"/>
              </a:rPr>
              <a:t>) , </a:t>
            </a:r>
          </a:p>
          <a:p>
            <a:pPr algn="just">
              <a:lnSpc>
                <a:spcPct val="130000"/>
              </a:lnSpc>
            </a:pPr>
            <a:r>
              <a:rPr lang="el-GR" sz="5600" i="1" dirty="0">
                <a:latin typeface="Calibri" panose="020F0502020204030204" pitchFamily="34" charset="0"/>
                <a:cs typeface="Calibri" panose="020F0502020204030204" pitchFamily="34" charset="0"/>
              </a:rPr>
              <a:t>Αυξάνεται σημαντικά η ηλεκτροκίνηση (κατανάλωση 91 </a:t>
            </a:r>
            <a:r>
              <a:rPr lang="el-GR" sz="5600" i="1" dirty="0" err="1">
                <a:latin typeface="Calibri" panose="020F0502020204030204" pitchFamily="34" charset="0"/>
                <a:cs typeface="Calibri" panose="020F0502020204030204" pitchFamily="34" charset="0"/>
              </a:rPr>
              <a:t>GWh</a:t>
            </a:r>
            <a:r>
              <a:rPr lang="el-GR" sz="5600" i="1" dirty="0">
                <a:latin typeface="Calibri" panose="020F0502020204030204" pitchFamily="34" charset="0"/>
                <a:cs typeface="Calibri" panose="020F0502020204030204" pitchFamily="34" charset="0"/>
              </a:rPr>
              <a:t> το 2030) με αντίστοιχη μείωση της κατανάλωσης καυσίμου, </a:t>
            </a:r>
          </a:p>
          <a:p>
            <a:pPr algn="just">
              <a:lnSpc>
                <a:spcPct val="130000"/>
              </a:lnSpc>
            </a:pPr>
            <a:r>
              <a:rPr lang="el-GR" sz="5600" i="1" dirty="0">
                <a:latin typeface="Calibri" panose="020F0502020204030204" pitchFamily="34" charset="0"/>
                <a:cs typeface="Calibri" panose="020F0502020204030204" pitchFamily="34" charset="0"/>
              </a:rPr>
              <a:t>Η χρήση φυσικού αερίου παραμένει σταθερή μέχρι το 2030 (~ 5,000 </a:t>
            </a:r>
            <a:r>
              <a:rPr lang="el-GR" sz="5600" i="1" dirty="0" err="1">
                <a:latin typeface="Calibri" panose="020F0502020204030204" pitchFamily="34" charset="0"/>
                <a:cs typeface="Calibri" panose="020F0502020204030204" pitchFamily="34" charset="0"/>
              </a:rPr>
              <a:t>GWh</a:t>
            </a:r>
            <a:r>
              <a:rPr lang="el-GR" sz="5600" i="1" dirty="0">
                <a:latin typeface="Calibri" panose="020F0502020204030204" pitchFamily="34" charset="0"/>
                <a:cs typeface="Calibri" panose="020F0502020204030204" pitchFamily="34" charset="0"/>
              </a:rPr>
              <a:t>),</a:t>
            </a:r>
          </a:p>
          <a:p>
            <a:pPr algn="just">
              <a:lnSpc>
                <a:spcPct val="130000"/>
              </a:lnSpc>
            </a:pPr>
            <a:r>
              <a:rPr lang="el-GR" sz="5600" i="1" dirty="0">
                <a:latin typeface="Calibri" panose="020F0502020204030204" pitchFamily="34" charset="0"/>
                <a:cs typeface="Calibri" panose="020F0502020204030204" pitchFamily="34" charset="0"/>
              </a:rPr>
              <a:t>Η ζήτηση ηλεκτρικής ενέργειας ανέρχεται στις 6,700 </a:t>
            </a:r>
            <a:r>
              <a:rPr lang="el-GR" sz="5600" i="1" dirty="0" err="1">
                <a:latin typeface="Calibri" panose="020F0502020204030204" pitchFamily="34" charset="0"/>
                <a:cs typeface="Calibri" panose="020F0502020204030204" pitchFamily="34" charset="0"/>
              </a:rPr>
              <a:t>GWh</a:t>
            </a:r>
            <a:r>
              <a:rPr lang="el-GR" sz="5600" i="1" dirty="0">
                <a:latin typeface="Calibri" panose="020F0502020204030204" pitchFamily="34" charset="0"/>
                <a:cs typeface="Calibri" panose="020F0502020204030204" pitchFamily="34" charset="0"/>
              </a:rPr>
              <a:t> το έτος 2030 </a:t>
            </a:r>
            <a:endParaRPr lang="el-GR" sz="16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93451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3752237"/>
          </a:xfrm>
        </p:spPr>
        <p:txBody>
          <a:bodyPr>
            <a:normAutofit/>
          </a:bodyPr>
          <a:lstStyle/>
          <a:p>
            <a:pPr marL="0" indent="0" algn="just">
              <a:buNone/>
            </a:pPr>
            <a:r>
              <a:rPr lang="el-GR" sz="2400" dirty="0">
                <a:latin typeface="Calibri" panose="020F0502020204030204" pitchFamily="34" charset="0"/>
                <a:cs typeface="Calibri" panose="020F0502020204030204" pitchFamily="34" charset="0"/>
              </a:rPr>
              <a:t>Εναλλακτικό Σενάριο 1 – Ισχύοντα Μέτρα : Αέρια Θερμοκηπίου</a:t>
            </a:r>
          </a:p>
          <a:p>
            <a:pPr algn="just">
              <a:lnSpc>
                <a:spcPct val="130000"/>
              </a:lnSpc>
            </a:pPr>
            <a:r>
              <a:rPr lang="el-GR" i="1" dirty="0">
                <a:latin typeface="Calibri" panose="020F0502020204030204" pitchFamily="34" charset="0"/>
                <a:cs typeface="Calibri" panose="020F0502020204030204" pitchFamily="34" charset="0"/>
              </a:rPr>
              <a:t>Η εισαγωγή του ΦΑ σε πρώτο στάδιο και των ΦΒ και </a:t>
            </a:r>
            <a:r>
              <a:rPr lang="el-GR" i="1" dirty="0" err="1">
                <a:latin typeface="Calibri" panose="020F0502020204030204" pitchFamily="34" charset="0"/>
                <a:cs typeface="Calibri" panose="020F0502020204030204" pitchFamily="34" charset="0"/>
              </a:rPr>
              <a:t>ηλιοθερμικών</a:t>
            </a:r>
            <a:r>
              <a:rPr lang="el-GR" i="1" dirty="0">
                <a:latin typeface="Calibri" panose="020F0502020204030204" pitchFamily="34" charset="0"/>
                <a:cs typeface="Calibri" panose="020F0502020204030204" pitchFamily="34" charset="0"/>
              </a:rPr>
              <a:t> μονάδων σε δεύτερο στάδιο συνεισφέρουν στον περιορισμό των αερίων του θερμοκηπίου στον που εντάσσονται στο Σύστημα Εμπορίας (ETS). Οι συνολικές εκπομπές  CO</a:t>
            </a:r>
            <a:r>
              <a:rPr lang="el-GR" i="1" baseline="-25000" dirty="0">
                <a:latin typeface="Calibri" panose="020F0502020204030204" pitchFamily="34" charset="0"/>
                <a:cs typeface="Calibri" panose="020F0502020204030204" pitchFamily="34" charset="0"/>
              </a:rPr>
              <a:t>2</a:t>
            </a:r>
            <a:r>
              <a:rPr lang="el-GR" i="1" dirty="0">
                <a:latin typeface="Calibri" panose="020F0502020204030204" pitchFamily="34" charset="0"/>
                <a:cs typeface="Calibri" panose="020F0502020204030204" pitchFamily="34" charset="0"/>
              </a:rPr>
              <a:t> </a:t>
            </a:r>
            <a:r>
              <a:rPr lang="el-GR" i="1" baseline="-25000" dirty="0" err="1">
                <a:latin typeface="Calibri" panose="020F0502020204030204" pitchFamily="34" charset="0"/>
                <a:cs typeface="Calibri" panose="020F0502020204030204" pitchFamily="34" charset="0"/>
              </a:rPr>
              <a:t>eq</a:t>
            </a:r>
            <a:r>
              <a:rPr lang="el-GR" i="1" dirty="0">
                <a:latin typeface="Calibri" panose="020F0502020204030204" pitchFamily="34" charset="0"/>
                <a:cs typeface="Calibri" panose="020F0502020204030204" pitchFamily="34" charset="0"/>
              </a:rPr>
              <a:t> του Συστήματος Εμπορίας μειώνονται από 3,240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2021 σε      2,470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2030,</a:t>
            </a:r>
          </a:p>
          <a:p>
            <a:pPr algn="just">
              <a:lnSpc>
                <a:spcPct val="130000"/>
              </a:lnSpc>
            </a:pPr>
            <a:r>
              <a:rPr lang="el-GR" i="1" dirty="0">
                <a:latin typeface="Calibri" panose="020F0502020204030204" pitchFamily="34" charset="0"/>
                <a:cs typeface="Calibri" panose="020F0502020204030204" pitchFamily="34" charset="0"/>
              </a:rPr>
              <a:t>Η μείωση των εκπομπών  CO</a:t>
            </a:r>
            <a:r>
              <a:rPr lang="el-GR" i="1" baseline="-25000" dirty="0">
                <a:latin typeface="Calibri" panose="020F0502020204030204" pitchFamily="34" charset="0"/>
                <a:cs typeface="Calibri" panose="020F0502020204030204" pitchFamily="34" charset="0"/>
              </a:rPr>
              <a:t>2</a:t>
            </a:r>
            <a:r>
              <a:rPr lang="el-GR" i="1" dirty="0">
                <a:latin typeface="Calibri" panose="020F0502020204030204" pitchFamily="34" charset="0"/>
                <a:cs typeface="Calibri" panose="020F0502020204030204" pitchFamily="34" charset="0"/>
              </a:rPr>
              <a:t> </a:t>
            </a:r>
            <a:r>
              <a:rPr lang="el-GR" i="1" baseline="-25000" dirty="0" err="1">
                <a:latin typeface="Calibri" panose="020F0502020204030204" pitchFamily="34" charset="0"/>
                <a:cs typeface="Calibri" panose="020F0502020204030204" pitchFamily="34" charset="0"/>
              </a:rPr>
              <a:t>eq</a:t>
            </a:r>
            <a:r>
              <a:rPr lang="el-GR" i="1" dirty="0">
                <a:latin typeface="Calibri" panose="020F0502020204030204" pitchFamily="34" charset="0"/>
                <a:cs typeface="Calibri" panose="020F0502020204030204" pitchFamily="34" charset="0"/>
              </a:rPr>
              <a:t> που δεν εντάσσονται στο Σύστημα Εμπορίας επιτυγχάνεται σε μικρότερο βαθμό, ως αποτέλεσμα της συνεχιζόμενης μεγάλης εξάρτησης του τομέα των μεταφορών από τα ορυκτά καύσιμα. Οι εκπομπές μειώνονται από  5,550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2021 σε 4,780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2030.</a:t>
            </a:r>
          </a:p>
        </p:txBody>
      </p:sp>
    </p:spTree>
    <p:extLst>
      <p:ext uri="{BB962C8B-B14F-4D97-AF65-F5344CB8AC3E}">
        <p14:creationId xmlns:p14="http://schemas.microsoft.com/office/powerpoint/2010/main" val="181869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3440738"/>
          </a:xfrm>
        </p:spPr>
        <p:txBody>
          <a:bodyPr>
            <a:normAutofit fontScale="32500" lnSpcReduction="20000"/>
          </a:bodyPr>
          <a:lstStyle/>
          <a:p>
            <a:pPr marL="0" indent="0" algn="just">
              <a:buNone/>
            </a:pPr>
            <a:r>
              <a:rPr lang="el-GR" sz="8600" dirty="0">
                <a:latin typeface="Calibri" panose="020F0502020204030204" pitchFamily="34" charset="0"/>
                <a:cs typeface="Calibri" panose="020F0502020204030204" pitchFamily="34" charset="0"/>
              </a:rPr>
              <a:t>Εναλλακτικό Σενάριο 1 – Ισχύοντα Μέτρα : Αέριες Εκπομπές</a:t>
            </a:r>
          </a:p>
          <a:p>
            <a:pPr marL="0" indent="0" algn="just">
              <a:buNone/>
            </a:pPr>
            <a:r>
              <a:rPr lang="el-GR" sz="6200" i="1" dirty="0">
                <a:latin typeface="Calibri" panose="020F0502020204030204" pitchFamily="34" charset="0"/>
                <a:cs typeface="Calibri" panose="020F0502020204030204" pitchFamily="34" charset="0"/>
              </a:rPr>
              <a:t>Η εισαγωγή των ενεργειακών τεχνολογιών του Σεναρίου αυτού (κυρίως μεγάλη διείσδυση των ΑΠΕ) μαζί με  το μίγμα καυσίμων που θα χρησιμοποιηθεί (κυρίως η εισαγωγή του ΦΑ και η δραστική μείωση της χρήσης </a:t>
            </a:r>
            <a:r>
              <a:rPr lang="en-US" sz="6200" i="1" dirty="0">
                <a:latin typeface="Calibri" panose="020F0502020204030204" pitchFamily="34" charset="0"/>
                <a:cs typeface="Calibri" panose="020F0502020204030204" pitchFamily="34" charset="0"/>
              </a:rPr>
              <a:t> HFO </a:t>
            </a:r>
            <a:r>
              <a:rPr lang="el-GR" sz="6200" i="1" dirty="0">
                <a:latin typeface="Calibri" panose="020F0502020204030204" pitchFamily="34" charset="0"/>
                <a:cs typeface="Calibri" panose="020F0502020204030204" pitchFamily="34" charset="0"/>
              </a:rPr>
              <a:t>στην ηλεκτροπαραγωγή) οδηγούν σε σημαντικές μειώσεις των εκπομπών αερίων ρύπων:</a:t>
            </a:r>
          </a:p>
          <a:p>
            <a:pPr algn="just">
              <a:lnSpc>
                <a:spcPct val="130000"/>
              </a:lnSpc>
            </a:pPr>
            <a:r>
              <a:rPr lang="el-GR" sz="6200" i="1" dirty="0">
                <a:latin typeface="Calibri" panose="020F0502020204030204" pitchFamily="34" charset="0"/>
                <a:cs typeface="Calibri" panose="020F0502020204030204" pitchFamily="34" charset="0"/>
              </a:rPr>
              <a:t>NO</a:t>
            </a:r>
            <a:r>
              <a:rPr lang="el-GR" sz="6200" i="1" baseline="-25000" dirty="0">
                <a:latin typeface="Calibri" panose="020F0502020204030204" pitchFamily="34" charset="0"/>
                <a:cs typeface="Calibri" panose="020F0502020204030204" pitchFamily="34" charset="0"/>
              </a:rPr>
              <a:t>x</a:t>
            </a:r>
            <a:r>
              <a:rPr lang="el-GR" sz="6200" i="1" dirty="0">
                <a:latin typeface="Calibri" panose="020F0502020204030204" pitchFamily="34" charset="0"/>
                <a:cs typeface="Calibri" panose="020F0502020204030204" pitchFamily="34" charset="0"/>
              </a:rPr>
              <a:t> από 6.37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4.87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(10.82 </a:t>
            </a:r>
            <a:r>
              <a:rPr lang="en-US" sz="6200" i="1" dirty="0" err="1">
                <a:latin typeface="Calibri" panose="020F0502020204030204" pitchFamily="34" charset="0"/>
                <a:cs typeface="Calibri" panose="020F0502020204030204" pitchFamily="34" charset="0"/>
              </a:rPr>
              <a:t>ktons</a:t>
            </a:r>
            <a:r>
              <a:rPr lang="en-US" sz="6200" i="1" dirty="0">
                <a:latin typeface="Calibri" panose="020F0502020204030204" pitchFamily="34" charset="0"/>
                <a:cs typeface="Calibri" panose="020F0502020204030204" pitchFamily="34" charset="0"/>
              </a:rPr>
              <a:t> </a:t>
            </a:r>
            <a:r>
              <a:rPr lang="el-GR" sz="6200" i="1" dirty="0">
                <a:latin typeface="Calibri" panose="020F0502020204030204" pitchFamily="34" charset="0"/>
                <a:cs typeface="Calibri" panose="020F0502020204030204" pitchFamily="34" charset="0"/>
              </a:rPr>
              <a:t>το 2021 σε 8.09 </a:t>
            </a:r>
            <a:r>
              <a:rPr lang="en-US"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a:p>
            <a:pPr algn="just">
              <a:lnSpc>
                <a:spcPct val="130000"/>
              </a:lnSpc>
            </a:pPr>
            <a:r>
              <a:rPr lang="el-GR" sz="6200" i="1" dirty="0">
                <a:latin typeface="Calibri" panose="020F0502020204030204" pitchFamily="34" charset="0"/>
                <a:cs typeface="Calibri" panose="020F0502020204030204" pitchFamily="34" charset="0"/>
              </a:rPr>
              <a:t>PM</a:t>
            </a:r>
            <a:r>
              <a:rPr lang="el-GR" sz="6200" i="1" baseline="-25000" dirty="0">
                <a:latin typeface="Calibri" panose="020F0502020204030204" pitchFamily="34" charset="0"/>
                <a:cs typeface="Calibri" panose="020F0502020204030204" pitchFamily="34" charset="0"/>
              </a:rPr>
              <a:t>10</a:t>
            </a:r>
            <a:r>
              <a:rPr lang="el-GR" sz="6200" i="1" dirty="0">
                <a:latin typeface="Calibri" panose="020F0502020204030204" pitchFamily="34" charset="0"/>
                <a:cs typeface="Calibri" panose="020F0502020204030204" pitchFamily="34" charset="0"/>
              </a:rPr>
              <a:t> από 1.56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1.46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a:p>
            <a:pPr algn="just">
              <a:lnSpc>
                <a:spcPct val="130000"/>
              </a:lnSpc>
            </a:pPr>
            <a:r>
              <a:rPr lang="el-GR" sz="6200" i="1" dirty="0">
                <a:latin typeface="Calibri" panose="020F0502020204030204" pitchFamily="34" charset="0"/>
                <a:cs typeface="Calibri" panose="020F0502020204030204" pitchFamily="34" charset="0"/>
              </a:rPr>
              <a:t>PM</a:t>
            </a:r>
            <a:r>
              <a:rPr lang="el-GR" sz="6200" i="1" baseline="-25000" dirty="0">
                <a:latin typeface="Calibri" panose="020F0502020204030204" pitchFamily="34" charset="0"/>
                <a:cs typeface="Calibri" panose="020F0502020204030204" pitchFamily="34" charset="0"/>
              </a:rPr>
              <a:t>2.5</a:t>
            </a:r>
            <a:r>
              <a:rPr lang="el-GR" sz="6200" i="1" dirty="0">
                <a:latin typeface="Calibri" panose="020F0502020204030204" pitchFamily="34" charset="0"/>
                <a:cs typeface="Calibri" panose="020F0502020204030204" pitchFamily="34" charset="0"/>
              </a:rPr>
              <a:t> από 1.36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1.28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(1.56 </a:t>
            </a:r>
            <a:r>
              <a:rPr lang="en-US" sz="6200" i="1" dirty="0" err="1">
                <a:latin typeface="Calibri" panose="020F0502020204030204" pitchFamily="34" charset="0"/>
                <a:cs typeface="Calibri" panose="020F0502020204030204" pitchFamily="34" charset="0"/>
              </a:rPr>
              <a:t>ktons</a:t>
            </a:r>
            <a:r>
              <a:rPr lang="en-US" sz="6200" i="1" dirty="0">
                <a:latin typeface="Calibri" panose="020F0502020204030204" pitchFamily="34" charset="0"/>
                <a:cs typeface="Calibri" panose="020F0502020204030204" pitchFamily="34" charset="0"/>
              </a:rPr>
              <a:t> </a:t>
            </a:r>
            <a:r>
              <a:rPr lang="el-GR" sz="6200" i="1" dirty="0">
                <a:latin typeface="Calibri" panose="020F0502020204030204" pitchFamily="34" charset="0"/>
                <a:cs typeface="Calibri" panose="020F0502020204030204" pitchFamily="34" charset="0"/>
              </a:rPr>
              <a:t>το 2021 σε 1.46 </a:t>
            </a:r>
            <a:r>
              <a:rPr lang="en-US"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a:p>
            <a:pPr algn="just">
              <a:lnSpc>
                <a:spcPct val="130000"/>
              </a:lnSpc>
            </a:pPr>
            <a:r>
              <a:rPr lang="el-GR" sz="6200" i="1" dirty="0">
                <a:latin typeface="Calibri" panose="020F0502020204030204" pitchFamily="34" charset="0"/>
                <a:cs typeface="Calibri" panose="020F0502020204030204" pitchFamily="34" charset="0"/>
              </a:rPr>
              <a:t>SO</a:t>
            </a:r>
            <a:r>
              <a:rPr lang="el-GR" sz="6200" i="1" baseline="-25000" dirty="0">
                <a:latin typeface="Calibri" panose="020F0502020204030204" pitchFamily="34" charset="0"/>
                <a:cs typeface="Calibri" panose="020F0502020204030204" pitchFamily="34" charset="0"/>
              </a:rPr>
              <a:t>2</a:t>
            </a:r>
            <a:r>
              <a:rPr lang="el-GR" sz="6200" i="1" dirty="0">
                <a:latin typeface="Calibri" panose="020F0502020204030204" pitchFamily="34" charset="0"/>
                <a:cs typeface="Calibri" panose="020F0502020204030204" pitchFamily="34" charset="0"/>
              </a:rPr>
              <a:t> από 3.52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0.86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(3.64 </a:t>
            </a:r>
            <a:r>
              <a:rPr lang="en-US" sz="6200" i="1" dirty="0" err="1">
                <a:latin typeface="Calibri" panose="020F0502020204030204" pitchFamily="34" charset="0"/>
                <a:cs typeface="Calibri" panose="020F0502020204030204" pitchFamily="34" charset="0"/>
              </a:rPr>
              <a:t>ktons</a:t>
            </a:r>
            <a:r>
              <a:rPr lang="en-US" sz="6200" i="1" dirty="0">
                <a:latin typeface="Calibri" panose="020F0502020204030204" pitchFamily="34" charset="0"/>
                <a:cs typeface="Calibri" panose="020F0502020204030204" pitchFamily="34" charset="0"/>
              </a:rPr>
              <a:t> </a:t>
            </a:r>
            <a:r>
              <a:rPr lang="el-GR" sz="6200" i="1" dirty="0">
                <a:latin typeface="Calibri" panose="020F0502020204030204" pitchFamily="34" charset="0"/>
                <a:cs typeface="Calibri" panose="020F0502020204030204" pitchFamily="34" charset="0"/>
              </a:rPr>
              <a:t>το 2021 σε 0.96 </a:t>
            </a:r>
            <a:r>
              <a:rPr lang="en-US"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410080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8D101-7A77-4907-A14C-2E33023A2FD0}"/>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ΠΕΡΙΕΧΟΜΕΝΑ</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DDED37A7-127B-408F-AE46-ADCA88884E7D}"/>
              </a:ext>
            </a:extLst>
          </p:cNvPr>
          <p:cNvSpPr>
            <a:spLocks noGrp="1"/>
          </p:cNvSpPr>
          <p:nvPr>
            <p:ph idx="1"/>
          </p:nvPr>
        </p:nvSpPr>
        <p:spPr>
          <a:xfrm>
            <a:off x="1451579" y="2015731"/>
            <a:ext cx="9776715" cy="3617813"/>
          </a:xfrm>
        </p:spPr>
        <p:txBody>
          <a:bodyPr>
            <a:normAutofit/>
          </a:bodyPr>
          <a:lstStyle/>
          <a:p>
            <a:r>
              <a:rPr lang="el-GR" dirty="0">
                <a:latin typeface="Calibri" panose="020F0502020204030204" pitchFamily="34" charset="0"/>
                <a:cs typeface="Calibri" panose="020F0502020204030204" pitchFamily="34" charset="0"/>
              </a:rPr>
              <a:t>Παρουσίαση του Έργου</a:t>
            </a:r>
          </a:p>
          <a:p>
            <a:r>
              <a:rPr lang="el-GR" dirty="0">
                <a:latin typeface="Calibri" panose="020F0502020204030204" pitchFamily="34" charset="0"/>
                <a:cs typeface="Calibri" panose="020F0502020204030204" pitchFamily="34" charset="0"/>
              </a:rPr>
              <a:t>Στόχοι του Εθνικού Σχεδίου για το Κλίμα και την Ενέργεια</a:t>
            </a:r>
          </a:p>
          <a:p>
            <a:r>
              <a:rPr lang="el-GR" dirty="0">
                <a:latin typeface="Calibri" panose="020F0502020204030204" pitchFamily="34" charset="0"/>
                <a:cs typeface="Calibri" panose="020F0502020204030204" pitchFamily="34" charset="0"/>
              </a:rPr>
              <a:t>Εθνικό Σχέδιο για την Ενέργεια και το Κλίμα</a:t>
            </a:r>
          </a:p>
          <a:p>
            <a:r>
              <a:rPr lang="el-GR" dirty="0">
                <a:latin typeface="Calibri" panose="020F0502020204030204" pitchFamily="34" charset="0"/>
                <a:cs typeface="Calibri" panose="020F0502020204030204" pitchFamily="34" charset="0"/>
              </a:rPr>
              <a:t>Μεθοδολογία ΣΜΠΕ</a:t>
            </a:r>
            <a:endParaRPr lang="en-US"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Αξιολόγηση Περιβαλλοντικών Επιπτώσεων</a:t>
            </a:r>
          </a:p>
          <a:p>
            <a:r>
              <a:rPr lang="el-GR" dirty="0">
                <a:latin typeface="Calibri" panose="020F0502020204030204" pitchFamily="34" charset="0"/>
                <a:cs typeface="Calibri" panose="020F0502020204030204" pitchFamily="34" charset="0"/>
              </a:rPr>
              <a:t>Σχέδιο Διαχείρισης</a:t>
            </a: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81254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4027916"/>
          </a:xfrm>
        </p:spPr>
        <p:txBody>
          <a:bodyPr>
            <a:normAutofit fontScale="77500" lnSpcReduction="20000"/>
          </a:bodyPr>
          <a:lstStyle/>
          <a:p>
            <a:pPr marL="0" indent="0" algn="just">
              <a:buNone/>
            </a:pPr>
            <a:r>
              <a:rPr lang="el-GR" sz="3600" dirty="0">
                <a:latin typeface="Calibri" panose="020F0502020204030204" pitchFamily="34" charset="0"/>
                <a:cs typeface="Calibri" panose="020F0502020204030204" pitchFamily="34" charset="0"/>
              </a:rPr>
              <a:t>Εναλλακτικό Σενάριο 2 – Προγραμματισμένες Πολιτικές και Μέτρα : Νέα Έργα</a:t>
            </a:r>
          </a:p>
          <a:p>
            <a:pPr lvl="0" algn="just" eaLnBrk="0" hangingPunct="0"/>
            <a:r>
              <a:rPr lang="el-GR" sz="2300" dirty="0">
                <a:latin typeface="Calibri" panose="020F0502020204030204" pitchFamily="34" charset="0"/>
                <a:cs typeface="Calibri" panose="020F0502020204030204" pitchFamily="34" charset="0"/>
              </a:rPr>
              <a:t>Έργο ηλεκτρικής διασύνδεσης «</a:t>
            </a:r>
            <a:r>
              <a:rPr lang="en-US" sz="2300" dirty="0" err="1">
                <a:latin typeface="Calibri" panose="020F0502020204030204" pitchFamily="34" charset="0"/>
                <a:cs typeface="Calibri" panose="020F0502020204030204" pitchFamily="34" charset="0"/>
              </a:rPr>
              <a:t>EuroAsia</a:t>
            </a:r>
            <a:r>
              <a:rPr lang="en-US" sz="2300" dirty="0">
                <a:latin typeface="Calibri" panose="020F0502020204030204" pitchFamily="34" charset="0"/>
                <a:cs typeface="Calibri" panose="020F0502020204030204" pitchFamily="34" charset="0"/>
              </a:rPr>
              <a:t> interconnector</a:t>
            </a:r>
            <a:r>
              <a:rPr lang="el-GR" sz="2300" dirty="0">
                <a:latin typeface="Calibri" panose="020F0502020204030204" pitchFamily="34" charset="0"/>
                <a:cs typeface="Calibri" panose="020F0502020204030204" pitchFamily="34" charset="0"/>
              </a:rPr>
              <a:t>» δυναμικότητας 1,000</a:t>
            </a:r>
            <a:r>
              <a:rPr lang="en-US" sz="2300" dirty="0">
                <a:latin typeface="Calibri" panose="020F0502020204030204" pitchFamily="34" charset="0"/>
                <a:cs typeface="Calibri" panose="020F0502020204030204" pitchFamily="34" charset="0"/>
              </a:rPr>
              <a:t>MW</a:t>
            </a:r>
            <a:r>
              <a:rPr lang="el-GR" sz="2300" dirty="0">
                <a:latin typeface="Calibri" panose="020F0502020204030204" pitchFamily="34" charset="0"/>
                <a:cs typeface="Calibri" panose="020F0502020204030204" pitchFamily="34" charset="0"/>
              </a:rPr>
              <a:t>,</a:t>
            </a:r>
            <a:endParaRPr lang="en-US" sz="2300" dirty="0">
              <a:latin typeface="Calibri" panose="020F0502020204030204" pitchFamily="34" charset="0"/>
              <a:cs typeface="Calibri" panose="020F0502020204030204" pitchFamily="34" charset="0"/>
            </a:endParaRPr>
          </a:p>
          <a:p>
            <a:pPr lvl="0" algn="just" eaLnBrk="0" hangingPunct="0"/>
            <a:r>
              <a:rPr lang="el-GR" sz="2300" dirty="0">
                <a:latin typeface="Calibri" panose="020F0502020204030204" pitchFamily="34" charset="0"/>
                <a:cs typeface="Calibri" panose="020F0502020204030204" pitchFamily="34" charset="0"/>
              </a:rPr>
              <a:t>Ένας νέος ηλεκτροπαραγωγός σταθμός Συνδυασμένου Κύκλου υψηλής απόδοσης συνολικής ισχύος  216 </a:t>
            </a:r>
            <a:r>
              <a:rPr lang="en-US" sz="2300" dirty="0">
                <a:latin typeface="Calibri" panose="020F0502020204030204" pitchFamily="34" charset="0"/>
                <a:cs typeface="Calibri" panose="020F0502020204030204" pitchFamily="34" charset="0"/>
              </a:rPr>
              <a:t>MW</a:t>
            </a:r>
            <a:r>
              <a:rPr lang="el-GR" sz="2300" dirty="0">
                <a:latin typeface="Calibri" panose="020F0502020204030204" pitchFamily="34" charset="0"/>
                <a:cs typeface="Calibri" panose="020F0502020204030204" pitchFamily="34" charset="0"/>
              </a:rPr>
              <a:t>, ο οποίος θα λειτουργεί ως σταθμός βασικού φορτίου με καύσιμο φυσικό αέριο,  </a:t>
            </a:r>
            <a:endParaRPr lang="en-US" sz="2300" dirty="0">
              <a:latin typeface="Calibri" panose="020F0502020204030204" pitchFamily="34" charset="0"/>
              <a:cs typeface="Calibri" panose="020F0502020204030204" pitchFamily="34" charset="0"/>
            </a:endParaRPr>
          </a:p>
          <a:p>
            <a:pPr lvl="0" algn="just" eaLnBrk="0" hangingPunct="0"/>
            <a:r>
              <a:rPr lang="el-GR" sz="2300" dirty="0">
                <a:latin typeface="Calibri" panose="020F0502020204030204" pitchFamily="34" charset="0"/>
                <a:cs typeface="Calibri" panose="020F0502020204030204" pitchFamily="34" charset="0"/>
              </a:rPr>
              <a:t>Καμία νέα επένδυση σε </a:t>
            </a:r>
            <a:r>
              <a:rPr lang="el-GR" sz="2300" dirty="0" err="1">
                <a:latin typeface="Calibri" panose="020F0502020204030204" pitchFamily="34" charset="0"/>
                <a:cs typeface="Calibri" panose="020F0502020204030204" pitchFamily="34" charset="0"/>
              </a:rPr>
              <a:t>αεριοστροβίλους</a:t>
            </a:r>
            <a:r>
              <a:rPr lang="el-GR" sz="2300" dirty="0">
                <a:latin typeface="Calibri" panose="020F0502020204030204" pitchFamily="34" charset="0"/>
                <a:cs typeface="Calibri" panose="020F0502020204030204" pitchFamily="34" charset="0"/>
              </a:rPr>
              <a:t>, ατμοστροβίλους και μονάδες ΣΗΘ ,</a:t>
            </a:r>
            <a:endParaRPr lang="en-US" sz="2300" dirty="0">
              <a:latin typeface="Calibri" panose="020F0502020204030204" pitchFamily="34" charset="0"/>
              <a:cs typeface="Calibri" panose="020F0502020204030204" pitchFamily="34" charset="0"/>
            </a:endParaRPr>
          </a:p>
          <a:p>
            <a:pPr lvl="0" algn="just" eaLnBrk="0" hangingPunct="0"/>
            <a:r>
              <a:rPr lang="el-GR" sz="2300" dirty="0">
                <a:latin typeface="Calibri" panose="020F0502020204030204" pitchFamily="34" charset="0"/>
                <a:cs typeface="Calibri" panose="020F0502020204030204" pitchFamily="34" charset="0"/>
              </a:rPr>
              <a:t>Καμία επένδυση σε μονάδες αποθήκευσης,</a:t>
            </a:r>
            <a:endParaRPr lang="en-US" sz="2300" dirty="0">
              <a:latin typeface="Calibri" panose="020F0502020204030204" pitchFamily="34" charset="0"/>
              <a:cs typeface="Calibri" panose="020F0502020204030204" pitchFamily="34" charset="0"/>
            </a:endParaRPr>
          </a:p>
          <a:p>
            <a:pPr lvl="0" algn="just" eaLnBrk="0" hangingPunct="0"/>
            <a:r>
              <a:rPr lang="el-GR" sz="2300" dirty="0">
                <a:latin typeface="Calibri" panose="020F0502020204030204" pitchFamily="34" charset="0"/>
                <a:cs typeface="Calibri" panose="020F0502020204030204" pitchFamily="34" charset="0"/>
              </a:rPr>
              <a:t>Οι εγκαταστάσεις ΦΒ αυξάνονται σημαντικά : μέχρι το 2030 η εγκατεστημένη ισχύς των ΦΒ θα φτάσει τα 1,680 </a:t>
            </a:r>
            <a:r>
              <a:rPr lang="en-US" sz="2300" dirty="0">
                <a:latin typeface="Calibri" panose="020F0502020204030204" pitchFamily="34" charset="0"/>
                <a:cs typeface="Calibri" panose="020F0502020204030204" pitchFamily="34" charset="0"/>
              </a:rPr>
              <a:t>MW</a:t>
            </a:r>
            <a:r>
              <a:rPr lang="el-GR" sz="2300" dirty="0">
                <a:latin typeface="Calibri" panose="020F0502020204030204" pitchFamily="34" charset="0"/>
                <a:cs typeface="Calibri" panose="020F0502020204030204" pitchFamily="34" charset="0"/>
              </a:rPr>
              <a:t> (από 380 </a:t>
            </a:r>
            <a:r>
              <a:rPr lang="en-US" sz="2300" dirty="0">
                <a:latin typeface="Calibri" panose="020F0502020204030204" pitchFamily="34" charset="0"/>
                <a:cs typeface="Calibri" panose="020F0502020204030204" pitchFamily="34" charset="0"/>
              </a:rPr>
              <a:t>MW </a:t>
            </a:r>
            <a:r>
              <a:rPr lang="el-GR" sz="2300" dirty="0">
                <a:latin typeface="Calibri" panose="020F0502020204030204" pitchFamily="34" charset="0"/>
                <a:cs typeface="Calibri" panose="020F0502020204030204" pitchFamily="34" charset="0"/>
              </a:rPr>
              <a:t>το 2021) σε σύγκριση με τα 930 </a:t>
            </a:r>
            <a:r>
              <a:rPr lang="en-US" sz="2300" dirty="0">
                <a:latin typeface="Calibri" panose="020F0502020204030204" pitchFamily="34" charset="0"/>
                <a:cs typeface="Calibri" panose="020F0502020204030204" pitchFamily="34" charset="0"/>
              </a:rPr>
              <a:t>MW </a:t>
            </a:r>
            <a:r>
              <a:rPr lang="el-GR" sz="2300" dirty="0">
                <a:latin typeface="Calibri" panose="020F0502020204030204" pitchFamily="34" charset="0"/>
                <a:cs typeface="Calibri" panose="020F0502020204030204" pitchFamily="34" charset="0"/>
              </a:rPr>
              <a:t>το  2030 του πρώτου σεναρίου.  Αυτή η μεγάλη αύξηση είναι εφικτή λόγω της ηλεκτρικής διασύνδεσης,</a:t>
            </a:r>
            <a:endParaRPr lang="en-US" sz="2300" dirty="0">
              <a:latin typeface="Calibri" panose="020F0502020204030204" pitchFamily="34" charset="0"/>
              <a:cs typeface="Calibri" panose="020F0502020204030204" pitchFamily="34" charset="0"/>
            </a:endParaRPr>
          </a:p>
          <a:p>
            <a:pPr algn="just"/>
            <a:r>
              <a:rPr lang="el-GR" sz="2300" dirty="0">
                <a:latin typeface="Calibri" panose="020F0502020204030204" pitchFamily="34" charset="0"/>
                <a:cs typeface="Calibri" panose="020F0502020204030204" pitchFamily="34" charset="0"/>
              </a:rPr>
              <a:t>Τα έργα </a:t>
            </a:r>
            <a:r>
              <a:rPr lang="el-GR" sz="2300" dirty="0" err="1">
                <a:latin typeface="Calibri" panose="020F0502020204030204" pitchFamily="34" charset="0"/>
                <a:cs typeface="Calibri" panose="020F0502020204030204" pitchFamily="34" charset="0"/>
              </a:rPr>
              <a:t>αντλιοταμίευσης</a:t>
            </a:r>
            <a:r>
              <a:rPr lang="el-GR" sz="2300" dirty="0">
                <a:latin typeface="Calibri" panose="020F0502020204030204" pitchFamily="34" charset="0"/>
                <a:cs typeface="Calibri" panose="020F0502020204030204" pitchFamily="34" charset="0"/>
              </a:rPr>
              <a:t> παραμένουν αμετάβλητα όπως στο Σενάριο 1. </a:t>
            </a:r>
            <a:endParaRPr lang="el-GR" sz="18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157747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3450787"/>
          </a:xfrm>
        </p:spPr>
        <p:txBody>
          <a:bodyPr>
            <a:normAutofit fontScale="77500" lnSpcReduction="20000"/>
          </a:bodyPr>
          <a:lstStyle/>
          <a:p>
            <a:pPr marL="0" indent="0" algn="just">
              <a:buNone/>
            </a:pPr>
            <a:r>
              <a:rPr lang="el-GR" sz="3600" dirty="0">
                <a:latin typeface="Calibri" panose="020F0502020204030204" pitchFamily="34" charset="0"/>
                <a:cs typeface="Calibri" panose="020F0502020204030204" pitchFamily="34" charset="0"/>
              </a:rPr>
              <a:t>Εναλλακτικό Σενάριο 2 – Προγραμματισμένες Πολιτικές και Μέτρα : Νέα Έργα</a:t>
            </a:r>
          </a:p>
          <a:p>
            <a:pPr lvl="0" algn="just" eaLnBrk="0" hangingPunct="0"/>
            <a:r>
              <a:rPr lang="el-GR" sz="2300" dirty="0">
                <a:latin typeface="Calibri" panose="020F0502020204030204" pitchFamily="34" charset="0"/>
                <a:cs typeface="Calibri" panose="020F0502020204030204" pitchFamily="34" charset="0"/>
              </a:rPr>
              <a:t>50 MW Συγκεντρωτικά Ηλιοθερμικά το 2021,</a:t>
            </a:r>
          </a:p>
          <a:p>
            <a:pPr lvl="0" algn="just" eaLnBrk="0" hangingPunct="0"/>
            <a:r>
              <a:rPr lang="el-GR" sz="2300" dirty="0">
                <a:latin typeface="Calibri" panose="020F0502020204030204" pitchFamily="34" charset="0"/>
                <a:cs typeface="Calibri" panose="020F0502020204030204" pitchFamily="34" charset="0"/>
              </a:rPr>
              <a:t>58 MW μονάδες βιομάζας  (2021 – 2030)</a:t>
            </a:r>
          </a:p>
          <a:p>
            <a:pPr lvl="0" algn="just" eaLnBrk="0" hangingPunct="0"/>
            <a:r>
              <a:rPr lang="el-GR" sz="2300" dirty="0">
                <a:latin typeface="Calibri" panose="020F0502020204030204" pitchFamily="34" charset="0"/>
                <a:cs typeface="Calibri" panose="020F0502020204030204" pitchFamily="34" charset="0"/>
              </a:rPr>
              <a:t>Σημαντική διείσδυση των ΦΒ την περίοδο 2020- 2030, ως αποτέλεσμα της ηλεκτρικής διασύνδεσης, και όχι από την διείσδυση της αποθήκευσης η οποία είναι μηδενική στο σενάριο αυτό μέχρι το 2030.  </a:t>
            </a:r>
          </a:p>
          <a:p>
            <a:pPr lvl="0" algn="just" eaLnBrk="0" hangingPunct="0"/>
            <a:r>
              <a:rPr lang="el-GR" sz="2300" dirty="0">
                <a:latin typeface="Calibri" panose="020F0502020204030204" pitchFamily="34" charset="0"/>
                <a:cs typeface="Calibri" panose="020F0502020204030204" pitchFamily="34" charset="0"/>
              </a:rPr>
              <a:t>130 MW (1,040 MWh) </a:t>
            </a:r>
            <a:r>
              <a:rPr lang="el-GR" sz="2300" dirty="0" err="1">
                <a:latin typeface="Calibri" panose="020F0502020204030204" pitchFamily="34" charset="0"/>
                <a:cs typeface="Calibri" panose="020F0502020204030204" pitchFamily="34" charset="0"/>
              </a:rPr>
              <a:t>αντλιοταμίευσης</a:t>
            </a:r>
            <a:r>
              <a:rPr lang="el-GR" sz="2300" dirty="0">
                <a:latin typeface="Calibri" panose="020F0502020204030204" pitchFamily="34" charset="0"/>
                <a:cs typeface="Calibri" panose="020F0502020204030204" pitchFamily="34" charset="0"/>
              </a:rPr>
              <a:t> μέχρι το 2027</a:t>
            </a:r>
          </a:p>
          <a:p>
            <a:pPr lvl="0" algn="just" eaLnBrk="0" hangingPunct="0"/>
            <a:r>
              <a:rPr lang="el-GR" sz="2300" dirty="0">
                <a:latin typeface="Calibri" panose="020F0502020204030204" pitchFamily="34" charset="0"/>
                <a:cs typeface="Calibri" panose="020F0502020204030204" pitchFamily="34" charset="0"/>
              </a:rPr>
              <a:t>Το 2024 θα σταματήσει η λειτουργία των παλαιών ρυπογόνων μονάδες της ΑΗΚ στον ηλεκτροπαραγωγό σταθμό Δεκέλειας (η ισχύς του σταθμού μειώνεται αισθητά από 450 MW σε 102 MW). Θα λειτουργούν μόνο οι νέες μονάδες ΜΕΚ (ισχύος 102 MW) χαμηλών  εκπομπών SO</a:t>
            </a:r>
            <a:r>
              <a:rPr lang="el-GR" sz="2300" baseline="-25000" dirty="0">
                <a:latin typeface="Calibri" panose="020F0502020204030204" pitchFamily="34" charset="0"/>
                <a:cs typeface="Calibri" panose="020F0502020204030204" pitchFamily="34" charset="0"/>
              </a:rPr>
              <a:t>2</a:t>
            </a:r>
            <a:r>
              <a:rPr lang="el-GR" sz="2300" dirty="0">
                <a:latin typeface="Calibri" panose="020F0502020204030204" pitchFamily="34" charset="0"/>
                <a:cs typeface="Calibri" panose="020F0502020204030204" pitchFamily="34" charset="0"/>
              </a:rPr>
              <a:t>,  </a:t>
            </a:r>
            <a:r>
              <a:rPr lang="el-GR" sz="2300" dirty="0" err="1">
                <a:latin typeface="Calibri" panose="020F0502020204030204" pitchFamily="34" charset="0"/>
                <a:cs typeface="Calibri" panose="020F0502020204030204" pitchFamily="34" charset="0"/>
              </a:rPr>
              <a:t>Νο</a:t>
            </a:r>
            <a:r>
              <a:rPr lang="el-GR" sz="2300" baseline="-25000" dirty="0" err="1">
                <a:latin typeface="Calibri" panose="020F0502020204030204" pitchFamily="34" charset="0"/>
                <a:cs typeface="Calibri" panose="020F0502020204030204" pitchFamily="34" charset="0"/>
              </a:rPr>
              <a:t>x</a:t>
            </a:r>
            <a:r>
              <a:rPr lang="el-GR" sz="2300" dirty="0">
                <a:latin typeface="Calibri" panose="020F0502020204030204" pitchFamily="34" charset="0"/>
                <a:cs typeface="Calibri" panose="020F0502020204030204" pitchFamily="34" charset="0"/>
              </a:rPr>
              <a:t>  </a:t>
            </a:r>
          </a:p>
          <a:p>
            <a:pPr algn="just"/>
            <a:endParaRPr lang="el-GR" sz="18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81149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167472" y="2035202"/>
            <a:ext cx="11857055" cy="4018279"/>
          </a:xfrm>
        </p:spPr>
        <p:txBody>
          <a:bodyPr>
            <a:normAutofit fontScale="25000" lnSpcReduction="20000"/>
          </a:bodyPr>
          <a:lstStyle/>
          <a:p>
            <a:pPr marL="0" indent="0" algn="just">
              <a:buNone/>
            </a:pPr>
            <a:r>
              <a:rPr lang="el-GR" sz="11200" dirty="0">
                <a:latin typeface="Calibri" panose="020F0502020204030204" pitchFamily="34" charset="0"/>
                <a:cs typeface="Calibri" panose="020F0502020204030204" pitchFamily="34" charset="0"/>
              </a:rPr>
              <a:t>Εναλλακτικό Σενάριο 2 – Προγραμματιζόμενες Πολιτικές και Μέτρα : Επιπτώσεις στην ηλεκτροπαραγωγή</a:t>
            </a:r>
          </a:p>
          <a:p>
            <a:pPr algn="just">
              <a:lnSpc>
                <a:spcPct val="130000"/>
              </a:lnSpc>
            </a:pPr>
            <a:r>
              <a:rPr lang="el-GR" sz="7200" i="1" dirty="0">
                <a:latin typeface="Calibri" panose="020F0502020204030204" pitchFamily="34" charset="0"/>
                <a:cs typeface="Calibri" panose="020F0502020204030204" pitchFamily="34" charset="0"/>
              </a:rPr>
              <a:t>Αντικατάσταση υγρών καυσίμων (HFO και DFO) με φυσικό αέριο μέχρι το 2021,</a:t>
            </a:r>
          </a:p>
          <a:p>
            <a:pPr algn="just">
              <a:lnSpc>
                <a:spcPct val="130000"/>
              </a:lnSpc>
            </a:pPr>
            <a:r>
              <a:rPr lang="el-GR" sz="7200" i="1" dirty="0">
                <a:latin typeface="Calibri" panose="020F0502020204030204" pitchFamily="34" charset="0"/>
                <a:cs typeface="Calibri" panose="020F0502020204030204" pitchFamily="34" charset="0"/>
              </a:rPr>
              <a:t>Η συνεισφορά των ΑΠΕ στην ηλεκτροπαραγωγή (</a:t>
            </a:r>
            <a:r>
              <a:rPr lang="el-GR" sz="7200" i="1" dirty="0" err="1">
                <a:latin typeface="Calibri" panose="020F0502020204030204" pitchFamily="34" charset="0"/>
                <a:cs typeface="Calibri" panose="020F0502020204030204" pitchFamily="34" charset="0"/>
              </a:rPr>
              <a:t>GWh</a:t>
            </a:r>
            <a:r>
              <a:rPr lang="el-GR" sz="7200" i="1" dirty="0">
                <a:latin typeface="Calibri" panose="020F0502020204030204" pitchFamily="34" charset="0"/>
                <a:cs typeface="Calibri" panose="020F0502020204030204" pitchFamily="34" charset="0"/>
              </a:rPr>
              <a:t>) φτάνει το  44% το 2030 (~ 2,720 </a:t>
            </a:r>
            <a:r>
              <a:rPr lang="el-GR" sz="7200" i="1" dirty="0" err="1">
                <a:latin typeface="Calibri" panose="020F0502020204030204" pitchFamily="34" charset="0"/>
                <a:cs typeface="Calibri" panose="020F0502020204030204" pitchFamily="34" charset="0"/>
              </a:rPr>
              <a:t>GWh</a:t>
            </a:r>
            <a:r>
              <a:rPr lang="el-GR" sz="7200" i="1" dirty="0">
                <a:latin typeface="Calibri" panose="020F0502020204030204" pitchFamily="34" charset="0"/>
                <a:cs typeface="Calibri" panose="020F0502020204030204" pitchFamily="34" charset="0"/>
              </a:rPr>
              <a:t>) ή το 54% λαμβάνοντας υπόψη την αγορά ηλεκτρικής ενέργειας μέσω του </a:t>
            </a:r>
            <a:r>
              <a:rPr lang="el-GR" sz="7200" i="1" dirty="0" err="1">
                <a:latin typeface="Calibri" panose="020F0502020204030204" pitchFamily="34" charset="0"/>
                <a:cs typeface="Calibri" panose="020F0502020204030204" pitchFamily="34" charset="0"/>
              </a:rPr>
              <a:t>Interconnector</a:t>
            </a:r>
            <a:r>
              <a:rPr lang="el-GR" sz="7200" i="1" dirty="0">
                <a:latin typeface="Calibri" panose="020F0502020204030204" pitchFamily="34" charset="0"/>
                <a:cs typeface="Calibri" panose="020F0502020204030204" pitchFamily="34" charset="0"/>
              </a:rPr>
              <a:t>,  </a:t>
            </a:r>
          </a:p>
          <a:p>
            <a:pPr algn="just">
              <a:lnSpc>
                <a:spcPct val="130000"/>
              </a:lnSpc>
            </a:pPr>
            <a:r>
              <a:rPr lang="el-GR" sz="7200" i="1" dirty="0">
                <a:latin typeface="Calibri" panose="020F0502020204030204" pitchFamily="34" charset="0"/>
                <a:cs typeface="Calibri" panose="020F0502020204030204" pitchFamily="34" charset="0"/>
              </a:rPr>
              <a:t>Αυξάνεται σημαντικά η ηλεκτροκίνηση (κατανάλωση 211 </a:t>
            </a:r>
            <a:r>
              <a:rPr lang="el-GR" sz="7200" i="1" dirty="0" err="1">
                <a:latin typeface="Calibri" panose="020F0502020204030204" pitchFamily="34" charset="0"/>
                <a:cs typeface="Calibri" panose="020F0502020204030204" pitchFamily="34" charset="0"/>
              </a:rPr>
              <a:t>GWh</a:t>
            </a:r>
            <a:r>
              <a:rPr lang="el-GR" sz="7200" i="1" dirty="0">
                <a:latin typeface="Calibri" panose="020F0502020204030204" pitchFamily="34" charset="0"/>
                <a:cs typeface="Calibri" panose="020F0502020204030204" pitchFamily="34" charset="0"/>
              </a:rPr>
              <a:t> το 2030) με αντίστοιχη μείωση της κατανάλωσης ορυκτών καυσίμων,</a:t>
            </a:r>
          </a:p>
          <a:p>
            <a:pPr algn="just">
              <a:lnSpc>
                <a:spcPct val="130000"/>
              </a:lnSpc>
            </a:pPr>
            <a:r>
              <a:rPr lang="el-GR" sz="7200" i="1" dirty="0">
                <a:latin typeface="Calibri" panose="020F0502020204030204" pitchFamily="34" charset="0"/>
                <a:cs typeface="Calibri" panose="020F0502020204030204" pitchFamily="34" charset="0"/>
              </a:rPr>
              <a:t>Η χρήση φυσικού αερίου παραμένει σταθερή μέχρι το 2030 (~ 4,000 </a:t>
            </a:r>
            <a:r>
              <a:rPr lang="el-GR" sz="7200" i="1" dirty="0" err="1">
                <a:latin typeface="Calibri" panose="020F0502020204030204" pitchFamily="34" charset="0"/>
                <a:cs typeface="Calibri" panose="020F0502020204030204" pitchFamily="34" charset="0"/>
              </a:rPr>
              <a:t>GWh</a:t>
            </a:r>
            <a:r>
              <a:rPr lang="el-GR" sz="7200" i="1" dirty="0">
                <a:latin typeface="Calibri" panose="020F0502020204030204" pitchFamily="34" charset="0"/>
                <a:cs typeface="Calibri" panose="020F0502020204030204" pitchFamily="34" charset="0"/>
              </a:rPr>
              <a:t>),</a:t>
            </a:r>
          </a:p>
          <a:p>
            <a:pPr algn="just">
              <a:lnSpc>
                <a:spcPct val="130000"/>
              </a:lnSpc>
            </a:pPr>
            <a:r>
              <a:rPr lang="el-GR" sz="7200" i="1" dirty="0">
                <a:latin typeface="Calibri" panose="020F0502020204030204" pitchFamily="34" charset="0"/>
                <a:cs typeface="Calibri" panose="020F0502020204030204" pitchFamily="34" charset="0"/>
              </a:rPr>
              <a:t>Η ζήτηση ηλεκτρικής ενέργειας ανέρχεται στις 7,500 </a:t>
            </a:r>
            <a:r>
              <a:rPr lang="el-GR" sz="7200" i="1" dirty="0" err="1">
                <a:latin typeface="Calibri" panose="020F0502020204030204" pitchFamily="34" charset="0"/>
                <a:cs typeface="Calibri" panose="020F0502020204030204" pitchFamily="34" charset="0"/>
              </a:rPr>
              <a:t>GWh</a:t>
            </a:r>
            <a:r>
              <a:rPr lang="el-GR" sz="7200" i="1" dirty="0">
                <a:latin typeface="Calibri" panose="020F0502020204030204" pitchFamily="34" charset="0"/>
                <a:cs typeface="Calibri" panose="020F0502020204030204" pitchFamily="34" charset="0"/>
              </a:rPr>
              <a:t> το έτος 2030 ,</a:t>
            </a:r>
          </a:p>
          <a:p>
            <a:pPr algn="just">
              <a:lnSpc>
                <a:spcPct val="130000"/>
              </a:lnSpc>
            </a:pPr>
            <a:r>
              <a:rPr lang="el-GR" sz="7200" i="1" dirty="0">
                <a:latin typeface="Calibri" panose="020F0502020204030204" pitchFamily="34" charset="0"/>
                <a:cs typeface="Calibri" panose="020F0502020204030204" pitchFamily="34" charset="0"/>
              </a:rPr>
              <a:t>Μέσω του </a:t>
            </a:r>
            <a:r>
              <a:rPr lang="el-GR" sz="7200" i="1" dirty="0" err="1">
                <a:latin typeface="Calibri" panose="020F0502020204030204" pitchFamily="34" charset="0"/>
                <a:cs typeface="Calibri" panose="020F0502020204030204" pitchFamily="34" charset="0"/>
              </a:rPr>
              <a:t>interconnector</a:t>
            </a:r>
            <a:r>
              <a:rPr lang="el-GR" sz="7200" i="1" dirty="0">
                <a:latin typeface="Calibri" panose="020F0502020204030204" pitchFamily="34" charset="0"/>
                <a:cs typeface="Calibri" panose="020F0502020204030204" pitchFamily="34" charset="0"/>
              </a:rPr>
              <a:t> εξαγωγές ηλεκτρικής ενέργειας της τάξης των 1,600 </a:t>
            </a:r>
            <a:r>
              <a:rPr lang="el-GR" sz="7200" i="1" dirty="0" err="1">
                <a:latin typeface="Calibri" panose="020F0502020204030204" pitchFamily="34" charset="0"/>
                <a:cs typeface="Calibri" panose="020F0502020204030204" pitchFamily="34" charset="0"/>
              </a:rPr>
              <a:t>GWh</a:t>
            </a:r>
            <a:r>
              <a:rPr lang="el-GR" sz="7200" i="1" dirty="0">
                <a:latin typeface="Calibri" panose="020F0502020204030204" pitchFamily="34" charset="0"/>
                <a:cs typeface="Calibri" panose="020F0502020204030204" pitchFamily="34" charset="0"/>
              </a:rPr>
              <a:t> το 2030</a:t>
            </a:r>
          </a:p>
        </p:txBody>
      </p:sp>
    </p:spTree>
    <p:extLst>
      <p:ext uri="{BB962C8B-B14F-4D97-AF65-F5344CB8AC3E}">
        <p14:creationId xmlns:p14="http://schemas.microsoft.com/office/powerpoint/2010/main" val="5557072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3752237"/>
          </a:xfrm>
        </p:spPr>
        <p:txBody>
          <a:bodyPr>
            <a:normAutofit fontScale="92500"/>
          </a:bodyPr>
          <a:lstStyle/>
          <a:p>
            <a:pPr marL="0" indent="0">
              <a:buNone/>
            </a:pPr>
            <a:r>
              <a:rPr lang="el-GR" sz="2800" dirty="0">
                <a:latin typeface="Calibri" panose="020F0502020204030204" pitchFamily="34" charset="0"/>
                <a:cs typeface="Calibri" panose="020F0502020204030204" pitchFamily="34" charset="0"/>
              </a:rPr>
              <a:t>Εναλλακτικό Σενάριο 2 – Προγραμματιζόμενες Πολιτικές και Μέτρα : Αέρια Θερμοκηπίου</a:t>
            </a:r>
          </a:p>
          <a:p>
            <a:pPr algn="just">
              <a:lnSpc>
                <a:spcPct val="130000"/>
              </a:lnSpc>
            </a:pPr>
            <a:r>
              <a:rPr lang="el-GR" i="1" dirty="0">
                <a:latin typeface="Calibri" panose="020F0502020204030204" pitchFamily="34" charset="0"/>
                <a:cs typeface="Calibri" panose="020F0502020204030204" pitchFamily="34" charset="0"/>
              </a:rPr>
              <a:t>Με την ηλεκτρική διασύνδεση επιτυγχάνεται μεγαλύτερη διείσδυση των ΦΒ και μειώνονται οι εκπομπές     CO</a:t>
            </a:r>
            <a:r>
              <a:rPr lang="el-GR" i="1" baseline="-25000" dirty="0">
                <a:latin typeface="Calibri" panose="020F0502020204030204" pitchFamily="34" charset="0"/>
                <a:cs typeface="Calibri" panose="020F0502020204030204" pitchFamily="34" charset="0"/>
              </a:rPr>
              <a:t>2</a:t>
            </a:r>
            <a:r>
              <a:rPr lang="el-GR" i="1" dirty="0">
                <a:latin typeface="Calibri" panose="020F0502020204030204" pitchFamily="34" charset="0"/>
                <a:cs typeface="Calibri" panose="020F0502020204030204" pitchFamily="34" charset="0"/>
              </a:rPr>
              <a:t> </a:t>
            </a:r>
            <a:r>
              <a:rPr lang="el-GR" i="1" baseline="-25000" dirty="0" err="1">
                <a:latin typeface="Calibri" panose="020F0502020204030204" pitchFamily="34" charset="0"/>
                <a:cs typeface="Calibri" panose="020F0502020204030204" pitchFamily="34" charset="0"/>
              </a:rPr>
              <a:t>eq</a:t>
            </a:r>
            <a:r>
              <a:rPr lang="el-GR" i="1" dirty="0">
                <a:latin typeface="Calibri" panose="020F0502020204030204" pitchFamily="34" charset="0"/>
                <a:cs typeface="Calibri" panose="020F0502020204030204" pitchFamily="34" charset="0"/>
              </a:rPr>
              <a:t> κατά 400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2030 (συνολικές εκπομπές 2,014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2030) σε σύγκριση με το πρώτο σενάριο. Λόγω των μέτρων εξοικονόμησης η μειωμένη ζήτηση συνεισφέρει επίσης στην μείωση των εκπομπών του θερμοκηπίου,  </a:t>
            </a:r>
          </a:p>
          <a:p>
            <a:pPr algn="just">
              <a:lnSpc>
                <a:spcPct val="130000"/>
              </a:lnSpc>
            </a:pPr>
            <a:r>
              <a:rPr lang="el-GR" i="1" dirty="0">
                <a:latin typeface="Calibri" panose="020F0502020204030204" pitchFamily="34" charset="0"/>
                <a:cs typeface="Calibri" panose="020F0502020204030204" pitchFamily="34" charset="0"/>
              </a:rPr>
              <a:t>Οι εκπομπές που δεν υπάγονται στο Σύστημα Εμπορίας  μειώνονται κατά 370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το 2030 (συνολικές εκπομπές 2,430 </a:t>
            </a:r>
            <a:r>
              <a:rPr lang="el-GR" i="1" dirty="0" err="1">
                <a:latin typeface="Calibri" panose="020F0502020204030204" pitchFamily="34" charset="0"/>
                <a:cs typeface="Calibri" panose="020F0502020204030204" pitchFamily="34" charset="0"/>
              </a:rPr>
              <a:t>ktons</a:t>
            </a:r>
            <a:r>
              <a:rPr lang="el-GR" i="1" dirty="0">
                <a:latin typeface="Calibri" panose="020F0502020204030204" pitchFamily="34" charset="0"/>
                <a:cs typeface="Calibri" panose="020F0502020204030204" pitchFamily="34" charset="0"/>
              </a:rPr>
              <a:t>) σε σύγκριση με το πρώτο σενάριο. Η μείωση οφείλεται κυρίως στην στροφή προς βιώσιμες μεταφορές μειώνοντας την χρήση του ιδιωτικού οχήματος. </a:t>
            </a:r>
          </a:p>
        </p:txBody>
      </p:sp>
    </p:spTree>
    <p:extLst>
      <p:ext uri="{BB962C8B-B14F-4D97-AF65-F5344CB8AC3E}">
        <p14:creationId xmlns:p14="http://schemas.microsoft.com/office/powerpoint/2010/main" val="8028561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ΕΝΕΡΓΕΙΑ – ΗΛΕΚΤΡΙΚΗ ΠΑΡΑΓΩΓΗ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200967" y="2025565"/>
            <a:ext cx="11857055" cy="3440738"/>
          </a:xfrm>
        </p:spPr>
        <p:txBody>
          <a:bodyPr>
            <a:normAutofit fontScale="25000" lnSpcReduction="20000"/>
          </a:bodyPr>
          <a:lstStyle/>
          <a:p>
            <a:pPr marL="0" indent="0">
              <a:buNone/>
            </a:pPr>
            <a:r>
              <a:rPr lang="el-GR" sz="11200" dirty="0">
                <a:latin typeface="Calibri" panose="020F0502020204030204" pitchFamily="34" charset="0"/>
                <a:cs typeface="Calibri" panose="020F0502020204030204" pitchFamily="34" charset="0"/>
              </a:rPr>
              <a:t>Εναλλακτικό Σενάριο 2 – Προγραμματιζόμενες Πολιτικές και  Μέτρα : Αέριες Εκπομπές</a:t>
            </a:r>
          </a:p>
          <a:p>
            <a:pPr marL="0" indent="0">
              <a:buNone/>
            </a:pPr>
            <a:r>
              <a:rPr lang="el-GR" sz="6200" i="1" dirty="0">
                <a:latin typeface="Calibri" panose="020F0502020204030204" pitchFamily="34" charset="0"/>
                <a:cs typeface="Calibri" panose="020F0502020204030204" pitchFamily="34" charset="0"/>
              </a:rPr>
              <a:t>Η εισαγωγή των ενεργειακών τεχνολογιών του Σεναρίου αυτού (κυρίως μεγάλη διείσδυση των ΑΠΕ) μαζί με  το μίγμα καυσίμων που θα χρησιμοποιηθεί (κυρίως η εισαγωγή του ΦΑ και η δραστική μείωση της χρήσης </a:t>
            </a:r>
            <a:r>
              <a:rPr lang="en-US" sz="6200" i="1" dirty="0">
                <a:latin typeface="Calibri" panose="020F0502020204030204" pitchFamily="34" charset="0"/>
                <a:cs typeface="Calibri" panose="020F0502020204030204" pitchFamily="34" charset="0"/>
              </a:rPr>
              <a:t> HFO </a:t>
            </a:r>
            <a:r>
              <a:rPr lang="el-GR" sz="6200" i="1" dirty="0">
                <a:latin typeface="Calibri" panose="020F0502020204030204" pitchFamily="34" charset="0"/>
                <a:cs typeface="Calibri" panose="020F0502020204030204" pitchFamily="34" charset="0"/>
              </a:rPr>
              <a:t>στην ηλεκτροπαραγωγή) οδηγούν σε σημαντικές μειώσεις των εκπομπών αερίων ρύπων:</a:t>
            </a:r>
          </a:p>
          <a:p>
            <a:pPr>
              <a:lnSpc>
                <a:spcPct val="130000"/>
              </a:lnSpc>
            </a:pPr>
            <a:r>
              <a:rPr lang="el-GR" sz="6200" i="1" dirty="0">
                <a:latin typeface="Calibri" panose="020F0502020204030204" pitchFamily="34" charset="0"/>
                <a:cs typeface="Calibri" panose="020F0502020204030204" pitchFamily="34" charset="0"/>
              </a:rPr>
              <a:t>NO</a:t>
            </a:r>
            <a:r>
              <a:rPr lang="el-GR" sz="6200" i="1" baseline="-25000" dirty="0">
                <a:latin typeface="Calibri" panose="020F0502020204030204" pitchFamily="34" charset="0"/>
                <a:cs typeface="Calibri" panose="020F0502020204030204" pitchFamily="34" charset="0"/>
              </a:rPr>
              <a:t>x</a:t>
            </a:r>
            <a:r>
              <a:rPr lang="el-GR" sz="6200" i="1" dirty="0">
                <a:latin typeface="Calibri" panose="020F0502020204030204" pitchFamily="34" charset="0"/>
                <a:cs typeface="Calibri" panose="020F0502020204030204" pitchFamily="34" charset="0"/>
              </a:rPr>
              <a:t> από 6.37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4.52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(10.82 </a:t>
            </a:r>
            <a:r>
              <a:rPr lang="en-US" sz="6200" i="1" dirty="0" err="1">
                <a:latin typeface="Calibri" panose="020F0502020204030204" pitchFamily="34" charset="0"/>
                <a:cs typeface="Calibri" panose="020F0502020204030204" pitchFamily="34" charset="0"/>
              </a:rPr>
              <a:t>ktons</a:t>
            </a:r>
            <a:r>
              <a:rPr lang="en-US" sz="6200" i="1" dirty="0">
                <a:latin typeface="Calibri" panose="020F0502020204030204" pitchFamily="34" charset="0"/>
                <a:cs typeface="Calibri" panose="020F0502020204030204" pitchFamily="34" charset="0"/>
              </a:rPr>
              <a:t> </a:t>
            </a:r>
            <a:r>
              <a:rPr lang="el-GR" sz="6200" i="1" dirty="0">
                <a:latin typeface="Calibri" panose="020F0502020204030204" pitchFamily="34" charset="0"/>
                <a:cs typeface="Calibri" panose="020F0502020204030204" pitchFamily="34" charset="0"/>
              </a:rPr>
              <a:t>το 2021 σε 7.74 </a:t>
            </a:r>
            <a:r>
              <a:rPr lang="en-US"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a:p>
            <a:pPr>
              <a:lnSpc>
                <a:spcPct val="130000"/>
              </a:lnSpc>
            </a:pPr>
            <a:r>
              <a:rPr lang="el-GR" sz="6200" i="1" dirty="0">
                <a:latin typeface="Calibri" panose="020F0502020204030204" pitchFamily="34" charset="0"/>
                <a:cs typeface="Calibri" panose="020F0502020204030204" pitchFamily="34" charset="0"/>
              </a:rPr>
              <a:t>PM</a:t>
            </a:r>
            <a:r>
              <a:rPr lang="el-GR" sz="6200" i="1" baseline="-25000" dirty="0">
                <a:latin typeface="Calibri" panose="020F0502020204030204" pitchFamily="34" charset="0"/>
                <a:cs typeface="Calibri" panose="020F0502020204030204" pitchFamily="34" charset="0"/>
              </a:rPr>
              <a:t>10</a:t>
            </a:r>
            <a:r>
              <a:rPr lang="el-GR" sz="6200" i="1" dirty="0">
                <a:latin typeface="Calibri" panose="020F0502020204030204" pitchFamily="34" charset="0"/>
                <a:cs typeface="Calibri" panose="020F0502020204030204" pitchFamily="34" charset="0"/>
              </a:rPr>
              <a:t> από 1.56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1.33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a:p>
            <a:pPr>
              <a:lnSpc>
                <a:spcPct val="130000"/>
              </a:lnSpc>
            </a:pPr>
            <a:r>
              <a:rPr lang="el-GR" sz="6200" i="1" dirty="0">
                <a:latin typeface="Calibri" panose="020F0502020204030204" pitchFamily="34" charset="0"/>
                <a:cs typeface="Calibri" panose="020F0502020204030204" pitchFamily="34" charset="0"/>
              </a:rPr>
              <a:t>PM</a:t>
            </a:r>
            <a:r>
              <a:rPr lang="el-GR" sz="6200" i="1" baseline="-25000" dirty="0">
                <a:latin typeface="Calibri" panose="020F0502020204030204" pitchFamily="34" charset="0"/>
                <a:cs typeface="Calibri" panose="020F0502020204030204" pitchFamily="34" charset="0"/>
              </a:rPr>
              <a:t>2.5</a:t>
            </a:r>
            <a:r>
              <a:rPr lang="el-GR" sz="6200" i="1" dirty="0">
                <a:latin typeface="Calibri" panose="020F0502020204030204" pitchFamily="34" charset="0"/>
                <a:cs typeface="Calibri" panose="020F0502020204030204" pitchFamily="34" charset="0"/>
              </a:rPr>
              <a:t> από 1.36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1.18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(1.56 </a:t>
            </a:r>
            <a:r>
              <a:rPr lang="en-US" sz="6200" i="1" dirty="0" err="1">
                <a:latin typeface="Calibri" panose="020F0502020204030204" pitchFamily="34" charset="0"/>
                <a:cs typeface="Calibri" panose="020F0502020204030204" pitchFamily="34" charset="0"/>
              </a:rPr>
              <a:t>ktons</a:t>
            </a:r>
            <a:r>
              <a:rPr lang="en-US" sz="6200" i="1" dirty="0">
                <a:latin typeface="Calibri" panose="020F0502020204030204" pitchFamily="34" charset="0"/>
                <a:cs typeface="Calibri" panose="020F0502020204030204" pitchFamily="34" charset="0"/>
              </a:rPr>
              <a:t> </a:t>
            </a:r>
            <a:r>
              <a:rPr lang="el-GR" sz="6200" i="1" dirty="0">
                <a:latin typeface="Calibri" panose="020F0502020204030204" pitchFamily="34" charset="0"/>
                <a:cs typeface="Calibri" panose="020F0502020204030204" pitchFamily="34" charset="0"/>
              </a:rPr>
              <a:t>το 2021 σε 1.36 </a:t>
            </a:r>
            <a:r>
              <a:rPr lang="en-US"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a:p>
            <a:pPr>
              <a:lnSpc>
                <a:spcPct val="130000"/>
              </a:lnSpc>
            </a:pPr>
            <a:r>
              <a:rPr lang="el-GR" sz="6200" i="1" dirty="0">
                <a:latin typeface="Calibri" panose="020F0502020204030204" pitchFamily="34" charset="0"/>
                <a:cs typeface="Calibri" panose="020F0502020204030204" pitchFamily="34" charset="0"/>
              </a:rPr>
              <a:t>SO</a:t>
            </a:r>
            <a:r>
              <a:rPr lang="el-GR" sz="6200" i="1" baseline="-25000" dirty="0">
                <a:latin typeface="Calibri" panose="020F0502020204030204" pitchFamily="34" charset="0"/>
                <a:cs typeface="Calibri" panose="020F0502020204030204" pitchFamily="34" charset="0"/>
              </a:rPr>
              <a:t>2</a:t>
            </a:r>
            <a:r>
              <a:rPr lang="el-GR" sz="6200" i="1" dirty="0">
                <a:latin typeface="Calibri" panose="020F0502020204030204" pitchFamily="34" charset="0"/>
                <a:cs typeface="Calibri" panose="020F0502020204030204" pitchFamily="34" charset="0"/>
              </a:rPr>
              <a:t> από 3.52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το 2021 σε 0.49 </a:t>
            </a:r>
            <a:r>
              <a:rPr lang="el-GR"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(3.64 </a:t>
            </a:r>
            <a:r>
              <a:rPr lang="en-US" sz="6200" i="1" dirty="0" err="1">
                <a:latin typeface="Calibri" panose="020F0502020204030204" pitchFamily="34" charset="0"/>
                <a:cs typeface="Calibri" panose="020F0502020204030204" pitchFamily="34" charset="0"/>
              </a:rPr>
              <a:t>ktons</a:t>
            </a:r>
            <a:r>
              <a:rPr lang="en-US" sz="6200" i="1" dirty="0">
                <a:latin typeface="Calibri" panose="020F0502020204030204" pitchFamily="34" charset="0"/>
                <a:cs typeface="Calibri" panose="020F0502020204030204" pitchFamily="34" charset="0"/>
              </a:rPr>
              <a:t> </a:t>
            </a:r>
            <a:r>
              <a:rPr lang="el-GR" sz="6200" i="1" dirty="0">
                <a:latin typeface="Calibri" panose="020F0502020204030204" pitchFamily="34" charset="0"/>
                <a:cs typeface="Calibri" panose="020F0502020204030204" pitchFamily="34" charset="0"/>
              </a:rPr>
              <a:t>το 2021 σε 0.59 </a:t>
            </a:r>
            <a:r>
              <a:rPr lang="en-US" sz="6200" i="1" dirty="0" err="1">
                <a:latin typeface="Calibri" panose="020F0502020204030204" pitchFamily="34" charset="0"/>
                <a:cs typeface="Calibri" panose="020F0502020204030204" pitchFamily="34" charset="0"/>
              </a:rPr>
              <a:t>ktons</a:t>
            </a:r>
            <a:r>
              <a:rPr lang="el-GR" sz="6200" i="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51228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ΜΕΤΑΦΟΡΕΣ</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4027917"/>
          </a:xfrm>
        </p:spPr>
        <p:txBody>
          <a:bodyPr>
            <a:normAutofit fontScale="25000" lnSpcReduction="20000"/>
          </a:bodyPr>
          <a:lstStyle/>
          <a:p>
            <a:pPr marL="0" indent="0">
              <a:buNone/>
            </a:pPr>
            <a:r>
              <a:rPr lang="el-GR" sz="11200" dirty="0">
                <a:latin typeface="Calibri" panose="020F0502020204030204" pitchFamily="34" charset="0"/>
                <a:cs typeface="Calibri" panose="020F0502020204030204" pitchFamily="34" charset="0"/>
              </a:rPr>
              <a:t>Εναλλακτικό Σενάριο 1 – Ισχύοντα Μέτρα  </a:t>
            </a:r>
          </a:p>
          <a:p>
            <a:pPr marL="0" indent="0" algn="just">
              <a:lnSpc>
                <a:spcPct val="150000"/>
              </a:lnSpc>
              <a:buNone/>
            </a:pPr>
            <a:r>
              <a:rPr lang="el-GR" sz="7200" i="1" dirty="0">
                <a:latin typeface="Calibri" panose="020F0502020204030204" pitchFamily="34" charset="0"/>
                <a:cs typeface="Calibri" panose="020F0502020204030204" pitchFamily="34" charset="0"/>
              </a:rPr>
              <a:t>Μέτρα διείσδυσης νέων τεχνολογιών και εναλλακτικών καυσίμων στον τομέα των μεταφορών:</a:t>
            </a:r>
          </a:p>
          <a:p>
            <a:pPr algn="just">
              <a:lnSpc>
                <a:spcPct val="150000"/>
              </a:lnSpc>
            </a:pPr>
            <a:r>
              <a:rPr lang="el-GR" sz="6400" i="1" dirty="0">
                <a:latin typeface="Calibri" panose="020F0502020204030204" pitchFamily="34" charset="0"/>
                <a:cs typeface="Calibri" panose="020F0502020204030204" pitchFamily="34" charset="0"/>
              </a:rPr>
              <a:t>Τα επιβατηγά οχήματα με καύσιμο diesel, μειώνονται με τον χρόνο και αντικαθίστανται με οχήματα με καύσιμο βενζίνη, ή υβριδικά ή ηλεκτρικά. Παράλληλα εκτιμάται ότι ένας αριθμός οχημάτων θα καίει LPG (1,200 οχήματα το 2030):</a:t>
            </a:r>
          </a:p>
          <a:p>
            <a:pPr algn="just">
              <a:lnSpc>
                <a:spcPct val="150000"/>
              </a:lnSpc>
            </a:pPr>
            <a:r>
              <a:rPr lang="el-GR" sz="6400" i="1" dirty="0">
                <a:latin typeface="Calibri" panose="020F0502020204030204" pitchFamily="34" charset="0"/>
                <a:cs typeface="Calibri" panose="020F0502020204030204" pitchFamily="34" charset="0"/>
              </a:rPr>
              <a:t>Ηλεκτρικά επιβατηγά οχήματα (από 100 το 2021 σε 28,000 το 2030 σε σύνολο 625,000 επιβατηγών οχημάτων παντός τύπου),</a:t>
            </a:r>
          </a:p>
          <a:p>
            <a:pPr algn="just">
              <a:lnSpc>
                <a:spcPct val="150000"/>
              </a:lnSpc>
            </a:pPr>
            <a:r>
              <a:rPr lang="el-GR" sz="6400" i="1" dirty="0">
                <a:latin typeface="Calibri" panose="020F0502020204030204" pitchFamily="34" charset="0"/>
                <a:cs typeface="Calibri" panose="020F0502020204030204" pitchFamily="34" charset="0"/>
              </a:rPr>
              <a:t>Ηλεκτρικά φορτηγά (330 το 2030 σε σύνολο 15,000 φορτηγών παντός τύπου),</a:t>
            </a:r>
          </a:p>
          <a:p>
            <a:pPr algn="just">
              <a:lnSpc>
                <a:spcPct val="150000"/>
              </a:lnSpc>
            </a:pPr>
            <a:r>
              <a:rPr lang="el-GR" sz="6400" i="1" dirty="0">
                <a:latin typeface="Calibri" panose="020F0502020204030204" pitchFamily="34" charset="0"/>
                <a:cs typeface="Calibri" panose="020F0502020204030204" pitchFamily="34" charset="0"/>
              </a:rPr>
              <a:t>Υβριδικά επιβατηγά οχήματα (60,000 το 2030),</a:t>
            </a:r>
          </a:p>
          <a:p>
            <a:pPr algn="just">
              <a:lnSpc>
                <a:spcPct val="150000"/>
              </a:lnSpc>
            </a:pPr>
            <a:r>
              <a:rPr lang="el-GR" sz="6400" i="1" dirty="0">
                <a:latin typeface="Calibri" panose="020F0502020204030204" pitchFamily="34" charset="0"/>
                <a:cs typeface="Calibri" panose="020F0502020204030204" pitchFamily="34" charset="0"/>
              </a:rPr>
              <a:t>Δεν προβλέπονται δράσεις για προώθηση της χρήσης των </a:t>
            </a:r>
            <a:r>
              <a:rPr lang="el-GR" sz="6400" i="1" dirty="0" err="1">
                <a:latin typeface="Calibri" panose="020F0502020204030204" pitchFamily="34" charset="0"/>
                <a:cs typeface="Calibri" panose="020F0502020204030204" pitchFamily="34" charset="0"/>
              </a:rPr>
              <a:t>βιοκαυσίμων</a:t>
            </a:r>
            <a:r>
              <a:rPr lang="el-GR" sz="6400" i="1" dirty="0">
                <a:latin typeface="Calibri" panose="020F0502020204030204" pitchFamily="34" charset="0"/>
                <a:cs typeface="Calibri" panose="020F0502020204030204" pitchFamily="34" charset="0"/>
              </a:rPr>
              <a:t> πέρα από την υποχρέωση της πρόσμιξης ποσοστού </a:t>
            </a:r>
            <a:r>
              <a:rPr lang="el-GR" sz="6400" i="1" dirty="0" err="1">
                <a:latin typeface="Calibri" panose="020F0502020204030204" pitchFamily="34" charset="0"/>
                <a:cs typeface="Calibri" panose="020F0502020204030204" pitchFamily="34" charset="0"/>
              </a:rPr>
              <a:t>βιοκαυσίμων</a:t>
            </a:r>
            <a:r>
              <a:rPr lang="el-GR" sz="6400" i="1" dirty="0">
                <a:latin typeface="Calibri" panose="020F0502020204030204" pitchFamily="34" charset="0"/>
                <a:cs typeface="Calibri" panose="020F0502020204030204" pitchFamily="34" charset="0"/>
              </a:rPr>
              <a:t> στα συμβατικά καύσιμα. Η κατανάλωση των </a:t>
            </a:r>
            <a:r>
              <a:rPr lang="el-GR" sz="6400" i="1" dirty="0" err="1">
                <a:latin typeface="Calibri" panose="020F0502020204030204" pitchFamily="34" charset="0"/>
                <a:cs typeface="Calibri" panose="020F0502020204030204" pitchFamily="34" charset="0"/>
              </a:rPr>
              <a:t>βιοκαυσίμων</a:t>
            </a:r>
            <a:r>
              <a:rPr lang="el-GR" sz="6400" i="1" dirty="0">
                <a:latin typeface="Calibri" panose="020F0502020204030204" pitchFamily="34" charset="0"/>
                <a:cs typeface="Calibri" panose="020F0502020204030204" pitchFamily="34" charset="0"/>
              </a:rPr>
              <a:t> παραμένει σταθερή περίπου στα 46 εκ. lt.</a:t>
            </a:r>
          </a:p>
          <a:p>
            <a:pPr algn="just">
              <a:lnSpc>
                <a:spcPct val="150000"/>
              </a:lnSpc>
            </a:pPr>
            <a:endParaRPr lang="el-GR" sz="7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403800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ΜΕΤΑΦΟΡΕΣ</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3551271"/>
          </a:xfrm>
        </p:spPr>
        <p:txBody>
          <a:bodyPr>
            <a:normAutofit fontScale="25000" lnSpcReduction="20000"/>
          </a:bodyPr>
          <a:lstStyle/>
          <a:p>
            <a:pPr marL="0" indent="0">
              <a:buNone/>
            </a:pPr>
            <a:r>
              <a:rPr lang="el-GR" sz="11200" dirty="0">
                <a:latin typeface="Calibri" panose="020F0502020204030204" pitchFamily="34" charset="0"/>
                <a:cs typeface="Calibri" panose="020F0502020204030204" pitchFamily="34" charset="0"/>
              </a:rPr>
              <a:t>Εναλλακτικό Σενάριο 1 – Ισχύοντα Μέτρα  : Επιπτώσεις στην ηλεκτροπαραγωγή /κατανάλωση ορυκτών καυσίμων</a:t>
            </a:r>
          </a:p>
          <a:p>
            <a:pPr algn="just">
              <a:lnSpc>
                <a:spcPct val="150000"/>
              </a:lnSpc>
            </a:pPr>
            <a:r>
              <a:rPr lang="el-GR" sz="5600" i="1" dirty="0">
                <a:latin typeface="Calibri" panose="020F0502020204030204" pitchFamily="34" charset="0"/>
                <a:cs typeface="Calibri" panose="020F0502020204030204" pitchFamily="34" charset="0"/>
              </a:rPr>
              <a:t>η κατανάλωση του καύσιμου diesel  στις μεταφορές θα μειωθεί από  324 εκ. lt το 2021 σε 314 εκ. lt το 2030, η κατανάλωση βενζίνης θα παραμείνει σταθερή περίπου στα 515 εκ. lt, και η κατανάλωση του LPG θα αυξηθεί σημαντικά (από 425,000 lt το 2021 σε 1,600,000 lt το 2030),</a:t>
            </a:r>
          </a:p>
          <a:p>
            <a:pPr algn="just">
              <a:lnSpc>
                <a:spcPct val="150000"/>
              </a:lnSpc>
            </a:pPr>
            <a:r>
              <a:rPr lang="el-GR" sz="5600" i="1" dirty="0">
                <a:latin typeface="Calibri" panose="020F0502020204030204" pitchFamily="34" charset="0"/>
                <a:cs typeface="Calibri" panose="020F0502020204030204" pitchFamily="34" charset="0"/>
              </a:rPr>
              <a:t>Δεν προβλέπονται δράσεις για προώθηση της χρήσης των </a:t>
            </a:r>
            <a:r>
              <a:rPr lang="el-GR" sz="5600" i="1" dirty="0" err="1">
                <a:latin typeface="Calibri" panose="020F0502020204030204" pitchFamily="34" charset="0"/>
                <a:cs typeface="Calibri" panose="020F0502020204030204" pitchFamily="34" charset="0"/>
              </a:rPr>
              <a:t>βιοκαυσίμων</a:t>
            </a:r>
            <a:r>
              <a:rPr lang="el-GR" sz="5600" i="1" dirty="0">
                <a:latin typeface="Calibri" panose="020F0502020204030204" pitchFamily="34" charset="0"/>
                <a:cs typeface="Calibri" panose="020F0502020204030204" pitchFamily="34" charset="0"/>
              </a:rPr>
              <a:t> πέρα από την υποχρέωση της πρόσμιξης ποσοστού </a:t>
            </a:r>
            <a:r>
              <a:rPr lang="el-GR" sz="5600" i="1" dirty="0" err="1">
                <a:latin typeface="Calibri" panose="020F0502020204030204" pitchFamily="34" charset="0"/>
                <a:cs typeface="Calibri" panose="020F0502020204030204" pitchFamily="34" charset="0"/>
              </a:rPr>
              <a:t>βιοκαυσίμων</a:t>
            </a:r>
            <a:r>
              <a:rPr lang="el-GR" sz="5600" i="1" dirty="0">
                <a:latin typeface="Calibri" panose="020F0502020204030204" pitchFamily="34" charset="0"/>
                <a:cs typeface="Calibri" panose="020F0502020204030204" pitchFamily="34" charset="0"/>
              </a:rPr>
              <a:t> στα συμβατικά καύσιμα. Η κατανάλωση των </a:t>
            </a:r>
            <a:r>
              <a:rPr lang="el-GR" sz="5600" i="1" dirty="0" err="1">
                <a:latin typeface="Calibri" panose="020F0502020204030204" pitchFamily="34" charset="0"/>
                <a:cs typeface="Calibri" panose="020F0502020204030204" pitchFamily="34" charset="0"/>
              </a:rPr>
              <a:t>βιοκαυσίμων</a:t>
            </a:r>
            <a:r>
              <a:rPr lang="el-GR" sz="5600" i="1" dirty="0">
                <a:latin typeface="Calibri" panose="020F0502020204030204" pitchFamily="34" charset="0"/>
                <a:cs typeface="Calibri" panose="020F0502020204030204" pitchFamily="34" charset="0"/>
              </a:rPr>
              <a:t> παραμένει σταθερή περίπου στα 46 εκ. lt.,</a:t>
            </a:r>
          </a:p>
          <a:p>
            <a:pPr algn="just">
              <a:lnSpc>
                <a:spcPct val="150000"/>
              </a:lnSpc>
            </a:pPr>
            <a:r>
              <a:rPr lang="el-GR" sz="5600" i="1" dirty="0">
                <a:latin typeface="Calibri" panose="020F0502020204030204" pitchFamily="34" charset="0"/>
                <a:cs typeface="Calibri" panose="020F0502020204030204" pitchFamily="34" charset="0"/>
              </a:rPr>
              <a:t>Η ζήτηση ηλεκτρικής ενέργειας στον τομέα των μεταφορών θα αγγίξει τις 91 </a:t>
            </a:r>
            <a:r>
              <a:rPr lang="el-GR" sz="5600" i="1" dirty="0" err="1">
                <a:latin typeface="Calibri" panose="020F0502020204030204" pitchFamily="34" charset="0"/>
                <a:cs typeface="Calibri" panose="020F0502020204030204" pitchFamily="34" charset="0"/>
              </a:rPr>
              <a:t>GWh</a:t>
            </a:r>
            <a:r>
              <a:rPr lang="el-GR" sz="5600" i="1" dirty="0">
                <a:latin typeface="Calibri" panose="020F0502020204030204" pitchFamily="34" charset="0"/>
                <a:cs typeface="Calibri" panose="020F0502020204030204" pitchFamily="34" charset="0"/>
              </a:rPr>
              <a:t> in 2030 που αντιστοιχεί στο 1.4% της συνολικής ηλεκτρικής ζήτησης,</a:t>
            </a:r>
          </a:p>
          <a:p>
            <a:pPr algn="just">
              <a:lnSpc>
                <a:spcPct val="150000"/>
              </a:lnSpc>
            </a:pPr>
            <a:r>
              <a:rPr lang="el-GR" sz="5600" i="1" dirty="0">
                <a:latin typeface="Calibri" panose="020F0502020204030204" pitchFamily="34" charset="0"/>
                <a:cs typeface="Calibri" panose="020F0502020204030204" pitchFamily="34" charset="0"/>
              </a:rPr>
              <a:t>Η περαιτέρω αύξηση της ζήτησης της ηλεκτρικής ενέργειας στον τομέα των μεταφορών θα ασκήσει πιέσεις στο προφίλ της ζήτησης καθώς η φόρτιση των μπαταριών δεν γίνεται με ομοιόμορφο τρόπο και κατανεμημένη σε όλη την διάρκεια της ημέρας, κάτι που πιθανόν να αποτελέσει τροχοπέδη στην περεταίρω διείσδυση των ηλεκτρικών οχημάτων</a:t>
            </a:r>
          </a:p>
        </p:txBody>
      </p:sp>
    </p:spTree>
    <p:extLst>
      <p:ext uri="{BB962C8B-B14F-4D97-AF65-F5344CB8AC3E}">
        <p14:creationId xmlns:p14="http://schemas.microsoft.com/office/powerpoint/2010/main" val="15794471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ΜΕΤΑΦΟΡΕΣ</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3290014"/>
          </a:xfrm>
        </p:spPr>
        <p:txBody>
          <a:bodyPr>
            <a:normAutofit fontScale="25000" lnSpcReduction="20000"/>
          </a:bodyPr>
          <a:lstStyle/>
          <a:p>
            <a:pPr marL="0" indent="0">
              <a:buNone/>
            </a:pPr>
            <a:r>
              <a:rPr lang="el-GR" sz="11200" dirty="0">
                <a:latin typeface="Calibri" panose="020F0502020204030204" pitchFamily="34" charset="0"/>
                <a:cs typeface="Calibri" panose="020F0502020204030204" pitchFamily="34" charset="0"/>
              </a:rPr>
              <a:t>Εναλλακτικό Σενάριο 2 – Προγραμματιζόμενες Πολιτικές και Μέτρα  </a:t>
            </a:r>
          </a:p>
          <a:p>
            <a:pPr marL="0" indent="0" algn="just">
              <a:lnSpc>
                <a:spcPct val="150000"/>
              </a:lnSpc>
              <a:buNone/>
            </a:pPr>
            <a:r>
              <a:rPr lang="el-GR" sz="7200" i="1" dirty="0">
                <a:latin typeface="Calibri" panose="020F0502020204030204" pitchFamily="34" charset="0"/>
                <a:cs typeface="Calibri" panose="020F0502020204030204" pitchFamily="34" charset="0"/>
              </a:rPr>
              <a:t>Μετακίνηση από την χρήση του επιβατηγού οχήματος ως βασικού μέσου μεταφοράς σε άλλες βιώσιμες επιλογές</a:t>
            </a:r>
          </a:p>
          <a:p>
            <a:pPr algn="just">
              <a:lnSpc>
                <a:spcPct val="150000"/>
              </a:lnSpc>
            </a:pPr>
            <a:r>
              <a:rPr lang="el-GR" sz="7200" i="1" dirty="0">
                <a:latin typeface="Calibri" panose="020F0502020204030204" pitchFamily="34" charset="0"/>
                <a:cs typeface="Calibri" panose="020F0502020204030204" pitchFamily="34" charset="0"/>
              </a:rPr>
              <a:t>μείωση του αριθμού των επιβατηγών οχημάτων κατά 130,000 μέχρι το 2030 σε σύγκριση με το 2021:</a:t>
            </a:r>
          </a:p>
          <a:p>
            <a:pPr algn="just">
              <a:lnSpc>
                <a:spcPct val="150000"/>
              </a:lnSpc>
            </a:pPr>
            <a:r>
              <a:rPr lang="el-GR" sz="7200" i="1" dirty="0">
                <a:latin typeface="Calibri" panose="020F0502020204030204" pitchFamily="34" charset="0"/>
                <a:cs typeface="Calibri" panose="020F0502020204030204" pitchFamily="34" charset="0"/>
              </a:rPr>
              <a:t>ο στόλος των επιβατηγών βενζίνης από 470,000 οχήματα το 2021 μειώνεται σε 330,000 το 2030,</a:t>
            </a:r>
          </a:p>
          <a:p>
            <a:pPr algn="just">
              <a:lnSpc>
                <a:spcPct val="150000"/>
              </a:lnSpc>
            </a:pPr>
            <a:r>
              <a:rPr lang="el-GR" sz="7200" i="1" dirty="0">
                <a:latin typeface="Calibri" panose="020F0502020204030204" pitchFamily="34" charset="0"/>
                <a:cs typeface="Calibri" panose="020F0502020204030204" pitchFamily="34" charset="0"/>
              </a:rPr>
              <a:t>ο στόλος των υβριδικών από 5,200 το 2021 αυξάνει σε 46,000 το 2030,</a:t>
            </a:r>
          </a:p>
          <a:p>
            <a:pPr algn="just">
              <a:lnSpc>
                <a:spcPct val="150000"/>
              </a:lnSpc>
            </a:pPr>
            <a:r>
              <a:rPr lang="el-GR" sz="7200" i="1" dirty="0">
                <a:latin typeface="Calibri" panose="020F0502020204030204" pitchFamily="34" charset="0"/>
                <a:cs typeface="Calibri" panose="020F0502020204030204" pitchFamily="34" charset="0"/>
              </a:rPr>
              <a:t>η στροφή προς τα μαζικά μέσα μεταφοράς θα επιφέρει αύξηση του στόλου των λεωφορείων από 3,300 το 2021 σε 5,600 το 2030, με μεγάλο αριθμό (περίπου 450) να είναι ηλεκτρικά</a:t>
            </a:r>
          </a:p>
          <a:p>
            <a:pPr algn="just">
              <a:lnSpc>
                <a:spcPct val="150000"/>
              </a:lnSpc>
            </a:pPr>
            <a:endParaRPr lang="el-GR" sz="7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81158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ΜΕΤΑΦΟΡΕΣ</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3551271"/>
          </a:xfrm>
        </p:spPr>
        <p:txBody>
          <a:bodyPr>
            <a:normAutofit fontScale="25000" lnSpcReduction="20000"/>
          </a:bodyPr>
          <a:lstStyle/>
          <a:p>
            <a:pPr marL="0" indent="0">
              <a:buNone/>
            </a:pPr>
            <a:r>
              <a:rPr lang="el-GR" sz="11200" dirty="0">
                <a:latin typeface="Calibri" panose="020F0502020204030204" pitchFamily="34" charset="0"/>
                <a:cs typeface="Calibri" panose="020F0502020204030204" pitchFamily="34" charset="0"/>
              </a:rPr>
              <a:t>Εναλλακτικό Σενάριο 2 – Προγραμματιζόμενες Πολιτικές και Μέτρα  : Επιπτώσεις στην ηλεκτροπαραγωγή /κατανάλωση ορυκτών καυσίμων</a:t>
            </a:r>
          </a:p>
          <a:p>
            <a:pPr algn="just">
              <a:lnSpc>
                <a:spcPct val="150000"/>
              </a:lnSpc>
            </a:pPr>
            <a:r>
              <a:rPr lang="el-GR" sz="7200" i="1" dirty="0">
                <a:latin typeface="Calibri" panose="020F0502020204030204" pitchFamily="34" charset="0"/>
                <a:cs typeface="Calibri" panose="020F0502020204030204" pitchFamily="34" charset="0"/>
              </a:rPr>
              <a:t>η κατανάλωση της βενζίνης μειώνεται κατά 31% (από 500 εκ. lt το 2021 σε 360 εκ. </a:t>
            </a:r>
            <a:r>
              <a:rPr lang="el-GR" sz="7200" i="1" dirty="0" err="1">
                <a:latin typeface="Calibri" panose="020F0502020204030204" pitchFamily="34" charset="0"/>
                <a:cs typeface="Calibri" panose="020F0502020204030204" pitchFamily="34" charset="0"/>
              </a:rPr>
              <a:t>lit</a:t>
            </a:r>
            <a:r>
              <a:rPr lang="el-GR" sz="7200" i="1" dirty="0">
                <a:latin typeface="Calibri" panose="020F0502020204030204" pitchFamily="34" charset="0"/>
                <a:cs typeface="Calibri" panose="020F0502020204030204" pitchFamily="34" charset="0"/>
              </a:rPr>
              <a:t> το 2030),</a:t>
            </a:r>
          </a:p>
          <a:p>
            <a:pPr algn="just">
              <a:lnSpc>
                <a:spcPct val="150000"/>
              </a:lnSpc>
            </a:pPr>
            <a:r>
              <a:rPr lang="el-GR" sz="7200" i="1" dirty="0">
                <a:latin typeface="Calibri" panose="020F0502020204030204" pitchFamily="34" charset="0"/>
                <a:cs typeface="Calibri" panose="020F0502020204030204" pitchFamily="34" charset="0"/>
              </a:rPr>
              <a:t>Η ζήτηση ηλεκτρικής ενέργειας αυξάνει κατά 140% φτάνοντας τις 211 GWH το 2030,</a:t>
            </a:r>
          </a:p>
          <a:p>
            <a:pPr algn="just">
              <a:lnSpc>
                <a:spcPct val="150000"/>
              </a:lnSpc>
            </a:pPr>
            <a:r>
              <a:rPr lang="el-GR" sz="7200" i="1" dirty="0">
                <a:latin typeface="Calibri" panose="020F0502020204030204" pitchFamily="34" charset="0"/>
                <a:cs typeface="Calibri" panose="020F0502020204030204" pitchFamily="34" charset="0"/>
              </a:rPr>
              <a:t>Στροφή προς πιο βιώσιμους τρόπου μεταφοράς : η συνολική ενεργειακή ζήτηση του τομέα των μεταφορών είναι σημαντικά μικρότερη σε σύγκριση με το πρώτο σενάριο.</a:t>
            </a:r>
          </a:p>
        </p:txBody>
      </p:sp>
    </p:spTree>
    <p:extLst>
      <p:ext uri="{BB962C8B-B14F-4D97-AF65-F5344CB8AC3E}">
        <p14:creationId xmlns:p14="http://schemas.microsoft.com/office/powerpoint/2010/main" val="4108108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ΨΥΞΗ και ΘΕΡΜΑΝΣΗ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4027917"/>
          </a:xfrm>
        </p:spPr>
        <p:txBody>
          <a:bodyPr>
            <a:normAutofit fontScale="32500" lnSpcReduction="20000"/>
          </a:bodyPr>
          <a:lstStyle/>
          <a:p>
            <a:pPr marL="0" indent="0">
              <a:buNone/>
            </a:pPr>
            <a:r>
              <a:rPr lang="el-GR" sz="8600" dirty="0">
                <a:latin typeface="Calibri" panose="020F0502020204030204" pitchFamily="34" charset="0"/>
                <a:cs typeface="Calibri" panose="020F0502020204030204" pitchFamily="34" charset="0"/>
              </a:rPr>
              <a:t>Εναλλακτικό Σενάριο 1 – Ισχύοντα Μέτρα  </a:t>
            </a:r>
          </a:p>
          <a:p>
            <a:pPr marL="0" indent="0" algn="just">
              <a:lnSpc>
                <a:spcPct val="150000"/>
              </a:lnSpc>
              <a:buNone/>
            </a:pPr>
            <a:r>
              <a:rPr lang="el-GR" sz="7200" i="1" dirty="0">
                <a:latin typeface="Calibri" panose="020F0502020204030204" pitchFamily="34" charset="0"/>
                <a:cs typeface="Calibri" panose="020F0502020204030204" pitchFamily="34" charset="0"/>
              </a:rPr>
              <a:t>Η εισαγωγή των ΑΠΕ και των αντλιών θερμότητας στον κτιριακό τομέα συνεισφέρει στην μεγαλύτερη διείσδυση των ΑΠΕ στον τομέα της ψύξης και θέρμανσης. Η μεγάλη αύξηση του μεριδίου των ΑΠΕ (κυρίως ΦΒ συστήματα) στην ψύξη και θέρμανση (από 32.6% το 2021 σε 39% το 2030) οφείλεται κυρίως από την διείσδυση των ηλιακών τεχνολογιών και των αντλιών θερμότητας.</a:t>
            </a:r>
          </a:p>
        </p:txBody>
      </p:sp>
    </p:spTree>
    <p:extLst>
      <p:ext uri="{BB962C8B-B14F-4D97-AF65-F5344CB8AC3E}">
        <p14:creationId xmlns:p14="http://schemas.microsoft.com/office/powerpoint/2010/main" val="606888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1E34C0-F914-46E5-905E-871A7E602BCB}"/>
              </a:ext>
            </a:extLst>
          </p:cNvPr>
          <p:cNvSpPr>
            <a:spLocks noGrp="1"/>
          </p:cNvSpPr>
          <p:nvPr>
            <p:ph type="title"/>
          </p:nvPr>
        </p:nvSpPr>
        <p:spPr>
          <a:xfrm>
            <a:off x="1451579" y="804519"/>
            <a:ext cx="9603275" cy="1049235"/>
          </a:xfrm>
        </p:spPr>
        <p:txBody>
          <a:bodyPr/>
          <a:lstStyle/>
          <a:p>
            <a:r>
              <a:rPr lang="el-GR" dirty="0">
                <a:latin typeface="Calibri" panose="020F0502020204030204" pitchFamily="34" charset="0"/>
                <a:cs typeface="Calibri" panose="020F0502020204030204" pitchFamily="34" charset="0"/>
              </a:rPr>
              <a:t>ΠΑΡΟΥΣΙΑΣΗ ΤΟΥ ΕΡΓΟΥ</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27EEAB65-C0E7-41ED-B8C2-2F219E6B48F0}"/>
              </a:ext>
            </a:extLst>
          </p:cNvPr>
          <p:cNvSpPr>
            <a:spLocks noGrp="1"/>
          </p:cNvSpPr>
          <p:nvPr>
            <p:ph idx="1"/>
          </p:nvPr>
        </p:nvSpPr>
        <p:spPr>
          <a:xfrm>
            <a:off x="393539" y="1927123"/>
            <a:ext cx="11609408" cy="3765754"/>
          </a:xfrm>
        </p:spPr>
        <p:txBody>
          <a:bodyPr>
            <a:normAutofit lnSpcReduction="10000"/>
          </a:bodyPr>
          <a:lstStyle/>
          <a:p>
            <a:r>
              <a:rPr lang="el-GR" dirty="0">
                <a:latin typeface="Calibri" panose="020F0502020204030204" pitchFamily="34" charset="0"/>
                <a:cs typeface="Calibri" panose="020F0502020204030204" pitchFamily="34" charset="0"/>
              </a:rPr>
              <a:t>Το Έργο με τίτλο «Εκπόνηση Μελέτης για την Στρατηγική Περιβαλλοντική Εκτίμηση του Εθνικού Σχεδίου της Κύπρου για την Ενέργειας και το Κλίμα» χρηματοδοτήθηκε από το Τμήμα Περιβάλλοντος </a:t>
            </a:r>
            <a:endParaRPr lang="en-US"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Η Μελέτη αξιολογεί τις επιπτώσεις του Σχεδίου: </a:t>
            </a:r>
            <a:r>
              <a:rPr lang="el-GR" i="1" dirty="0">
                <a:latin typeface="Calibri" panose="020F0502020204030204" pitchFamily="34" charset="0"/>
                <a:cs typeface="Calibri" panose="020F0502020204030204" pitchFamily="34" charset="0"/>
              </a:rPr>
              <a:t>«βιοποικιλότητα</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πληθυσμό</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ανθρώπινη υγεία</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χλωρίδα και πανίδα</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έδαφος</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επιφανειακά και υπόγεια νερά</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ατμόσφαιρα</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κλιματικούς παράγοντες</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υλικό απόθεμα</a:t>
            </a:r>
            <a:r>
              <a:rPr lang="en-US" i="1" dirty="0">
                <a:latin typeface="Calibri" panose="020F0502020204030204" pitchFamily="34" charset="0"/>
                <a:cs typeface="Calibri" panose="020F0502020204030204" pitchFamily="34" charset="0"/>
              </a:rPr>
              <a:t>, </a:t>
            </a:r>
            <a:r>
              <a:rPr lang="el-GR" i="1" dirty="0">
                <a:latin typeface="Calibri" panose="020F0502020204030204" pitchFamily="34" charset="0"/>
                <a:cs typeface="Calibri" panose="020F0502020204030204" pitchFamily="34" charset="0"/>
              </a:rPr>
              <a:t>πολιτιστική κληρονομιά συμπεριλαμβανομένης της αρχιτεκτονικής και πολιτιστικής κληρονομιάς, τοπίο, και τις αλληλεπιδράσεις / συσχετίσεις όλων των παραπάνω»</a:t>
            </a:r>
            <a:endParaRPr lang="en-US" dirty="0">
              <a:latin typeface="Calibri" panose="020F0502020204030204" pitchFamily="34" charset="0"/>
              <a:cs typeface="Calibri" panose="020F0502020204030204" pitchFamily="34" charset="0"/>
            </a:endParaRPr>
          </a:p>
          <a:p>
            <a:r>
              <a:rPr lang="el-GR" dirty="0">
                <a:latin typeface="Calibri" panose="020F0502020204030204" pitchFamily="34" charset="0"/>
                <a:cs typeface="Calibri" panose="020F0502020204030204" pitchFamily="34" charset="0"/>
              </a:rPr>
              <a:t>Η Μελέτη επίσης περιλαμβάνει </a:t>
            </a:r>
            <a:r>
              <a:rPr lang="el-GR" i="1" dirty="0">
                <a:latin typeface="Calibri" panose="020F0502020204030204" pitchFamily="34" charset="0"/>
                <a:cs typeface="Calibri" panose="020F0502020204030204" pitchFamily="34" charset="0"/>
              </a:rPr>
              <a:t>«τα μέτρα που προτείνονται για την αποφυγή  μετριασμό και εξάλειψη στον δυνατό βαθμό όλων των σημαντικών περιβαλλοντικών επιπτώσεων ως αποτέλεσμα εφαρμογής του Σχεδίου, καθώς επίσης την τεκμηρίωση (με περιβαλλοντικούς όρους) των εναλλακτικών προτάσεων / μέτρων που έχουν συμπεριληφθεί στο Σχέδιο»</a:t>
            </a:r>
          </a:p>
        </p:txBody>
      </p:sp>
    </p:spTree>
    <p:extLst>
      <p:ext uri="{BB962C8B-B14F-4D97-AF65-F5344CB8AC3E}">
        <p14:creationId xmlns:p14="http://schemas.microsoft.com/office/powerpoint/2010/main" val="2661864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ΨΥΞΗ και ΘΕΡΜΑΝΣΗ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3551271"/>
          </a:xfrm>
        </p:spPr>
        <p:txBody>
          <a:bodyPr>
            <a:normAutofit fontScale="32500" lnSpcReduction="20000"/>
          </a:bodyPr>
          <a:lstStyle/>
          <a:p>
            <a:pPr marL="0" indent="0">
              <a:buNone/>
            </a:pPr>
            <a:r>
              <a:rPr lang="el-GR" sz="8600" dirty="0">
                <a:latin typeface="Calibri" panose="020F0502020204030204" pitchFamily="34" charset="0"/>
                <a:cs typeface="Calibri" panose="020F0502020204030204" pitchFamily="34" charset="0"/>
              </a:rPr>
              <a:t>Εναλλακτικό Σενάριο 1 – Ισχύοντα Μέτρα  : Επιπτώσεις στην ηλεκτροπαραγωγή /κατανάλωση ορυκτών καυσίμων</a:t>
            </a:r>
          </a:p>
          <a:p>
            <a:pPr algn="just">
              <a:lnSpc>
                <a:spcPct val="150000"/>
              </a:lnSpc>
            </a:pPr>
            <a:r>
              <a:rPr lang="el-GR" sz="5600" i="1" dirty="0">
                <a:latin typeface="Calibri" panose="020F0502020204030204" pitchFamily="34" charset="0"/>
                <a:cs typeface="Calibri" panose="020F0502020204030204" pitchFamily="34" charset="0"/>
              </a:rPr>
              <a:t>Η ζήτηση της ηλεκτρικής ενέργειας αυξάνει από 7.83 εκ. GJ σε 9.79 εκ. GJ </a:t>
            </a:r>
            <a:r>
              <a:rPr lang="el-GR" sz="5600" i="1" dirty="0" err="1">
                <a:latin typeface="Calibri" panose="020F0502020204030204" pitchFamily="34" charset="0"/>
                <a:cs typeface="Calibri" panose="020F0502020204030204" pitchFamily="34" charset="0"/>
              </a:rPr>
              <a:t>to</a:t>
            </a:r>
            <a:r>
              <a:rPr lang="el-GR" sz="5600" i="1" dirty="0">
                <a:latin typeface="Calibri" panose="020F0502020204030204" pitchFamily="34" charset="0"/>
                <a:cs typeface="Calibri" panose="020F0502020204030204" pitchFamily="34" charset="0"/>
              </a:rPr>
              <a:t> 2030, </a:t>
            </a:r>
          </a:p>
          <a:p>
            <a:pPr algn="just">
              <a:lnSpc>
                <a:spcPct val="150000"/>
              </a:lnSpc>
            </a:pPr>
            <a:r>
              <a:rPr lang="el-GR" sz="5600" i="1" dirty="0">
                <a:latin typeface="Calibri" panose="020F0502020204030204" pitchFamily="34" charset="0"/>
                <a:cs typeface="Calibri" panose="020F0502020204030204" pitchFamily="34" charset="0"/>
              </a:rPr>
              <a:t>Η κατανάλωση πετρελαίου θέρμανσης / LFO / diesel μειώνεται από 6.88 εκ. GJ σε 6.62 εκ. GJ, </a:t>
            </a:r>
          </a:p>
          <a:p>
            <a:pPr algn="just">
              <a:lnSpc>
                <a:spcPct val="150000"/>
              </a:lnSpc>
            </a:pPr>
            <a:r>
              <a:rPr lang="el-GR" sz="5600" i="1" dirty="0">
                <a:latin typeface="Calibri" panose="020F0502020204030204" pitchFamily="34" charset="0"/>
                <a:cs typeface="Calibri" panose="020F0502020204030204" pitchFamily="34" charset="0"/>
              </a:rPr>
              <a:t>Η κατανάλωση του </a:t>
            </a:r>
            <a:r>
              <a:rPr lang="el-GR" sz="5600" i="1" dirty="0" err="1">
                <a:latin typeface="Calibri" panose="020F0502020204030204" pitchFamily="34" charset="0"/>
                <a:cs typeface="Calibri" panose="020F0502020204030204" pitchFamily="34" charset="0"/>
              </a:rPr>
              <a:t>pet</a:t>
            </a:r>
            <a:r>
              <a:rPr lang="el-GR" sz="5600" i="1" dirty="0">
                <a:latin typeface="Calibri" panose="020F0502020204030204" pitchFamily="34" charset="0"/>
                <a:cs typeface="Calibri" panose="020F0502020204030204" pitchFamily="34" charset="0"/>
              </a:rPr>
              <a:t> </a:t>
            </a:r>
            <a:r>
              <a:rPr lang="el-GR" sz="5600" i="1" dirty="0" err="1">
                <a:latin typeface="Calibri" panose="020F0502020204030204" pitchFamily="34" charset="0"/>
                <a:cs typeface="Calibri" panose="020F0502020204030204" pitchFamily="34" charset="0"/>
              </a:rPr>
              <a:t>coke</a:t>
            </a:r>
            <a:r>
              <a:rPr lang="el-GR" sz="5600" i="1" dirty="0">
                <a:latin typeface="Calibri" panose="020F0502020204030204" pitchFamily="34" charset="0"/>
                <a:cs typeface="Calibri" panose="020F0502020204030204" pitchFamily="34" charset="0"/>
              </a:rPr>
              <a:t> μειώνεται από 3.16 εκ. GJ σε 2.12 εκ. GJ, </a:t>
            </a:r>
          </a:p>
          <a:p>
            <a:pPr algn="just">
              <a:lnSpc>
                <a:spcPct val="150000"/>
              </a:lnSpc>
            </a:pPr>
            <a:r>
              <a:rPr lang="el-GR" sz="5600" i="1" dirty="0">
                <a:latin typeface="Calibri" panose="020F0502020204030204" pitchFamily="34" charset="0"/>
                <a:cs typeface="Calibri" panose="020F0502020204030204" pitchFamily="34" charset="0"/>
              </a:rPr>
              <a:t>Η κατανάλωση βιομάζας αυξάνεται από 1.04 εκ. GJ σε 1.33 εκ. GJ, και η ηλιακή ενέργεια αυξάνεται από 3.01 εκ. GJ σε 3.75 εκ. GJ.</a:t>
            </a:r>
          </a:p>
        </p:txBody>
      </p:sp>
    </p:spTree>
    <p:extLst>
      <p:ext uri="{BB962C8B-B14F-4D97-AF65-F5344CB8AC3E}">
        <p14:creationId xmlns:p14="http://schemas.microsoft.com/office/powerpoint/2010/main" val="201678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ΨΥΞΗ και ΘΕΡΜΑΝΣΗ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3290014"/>
          </a:xfrm>
        </p:spPr>
        <p:txBody>
          <a:bodyPr>
            <a:normAutofit/>
          </a:bodyPr>
          <a:lstStyle/>
          <a:p>
            <a:pPr marL="0" indent="0">
              <a:buNone/>
            </a:pPr>
            <a:r>
              <a:rPr lang="el-GR" sz="2800" dirty="0">
                <a:latin typeface="Calibri" panose="020F0502020204030204" pitchFamily="34" charset="0"/>
                <a:cs typeface="Calibri" panose="020F0502020204030204" pitchFamily="34" charset="0"/>
              </a:rPr>
              <a:t>Εναλλακτικό Σενάριο 2 – Προγραμματιζόμενες Πολιτικές και Μέτρα</a:t>
            </a:r>
          </a:p>
          <a:p>
            <a:pPr marL="0" indent="0" algn="just">
              <a:buNone/>
            </a:pPr>
            <a:r>
              <a:rPr lang="el-GR" sz="2400" i="1" dirty="0">
                <a:latin typeface="Calibri" panose="020F0502020204030204" pitchFamily="34" charset="0"/>
                <a:cs typeface="Calibri" panose="020F0502020204030204" pitchFamily="34" charset="0"/>
              </a:rPr>
              <a:t>Τα επιπρόσθετα μέτρα για Ψύξη και Θέρμανση που προνοούνται οδηγούν σε μείωση της ενεργειακής ζήτησης του τομέα Ψύξη – Θέρμανση κατά 4% σε σχέση με το Εναλλακτικό Σενάριο 1.</a:t>
            </a:r>
          </a:p>
          <a:p>
            <a:pPr marL="0" indent="0" algn="just">
              <a:lnSpc>
                <a:spcPct val="150000"/>
              </a:lnSpc>
              <a:buNone/>
            </a:pPr>
            <a:endParaRPr lang="el-GR" sz="7200" i="1" dirty="0">
              <a:latin typeface="Calibri" panose="020F0502020204030204" pitchFamily="34" charset="0"/>
              <a:cs typeface="Calibri" panose="020F0502020204030204" pitchFamily="34" charset="0"/>
            </a:endParaRPr>
          </a:p>
          <a:p>
            <a:pPr algn="just">
              <a:lnSpc>
                <a:spcPct val="150000"/>
              </a:lnSpc>
            </a:pPr>
            <a:endParaRPr lang="el-GR" sz="7200" i="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58001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pPr algn="just"/>
            <a:r>
              <a:rPr lang="el-GR" dirty="0">
                <a:latin typeface="Calibri" panose="020F0502020204030204" pitchFamily="34" charset="0"/>
                <a:cs typeface="Calibri" panose="020F0502020204030204" pitchFamily="34" charset="0"/>
              </a:rPr>
              <a:t>ΨΥΞΗ και ΘΕΡΜΑΝΣΗ</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90435" y="2025564"/>
            <a:ext cx="11967587" cy="3551271"/>
          </a:xfrm>
        </p:spPr>
        <p:txBody>
          <a:bodyPr>
            <a:normAutofit fontScale="25000" lnSpcReduction="20000"/>
          </a:bodyPr>
          <a:lstStyle/>
          <a:p>
            <a:pPr marL="0" indent="0">
              <a:buNone/>
            </a:pPr>
            <a:r>
              <a:rPr lang="el-GR" sz="11200" dirty="0">
                <a:latin typeface="Calibri" panose="020F0502020204030204" pitchFamily="34" charset="0"/>
                <a:cs typeface="Calibri" panose="020F0502020204030204" pitchFamily="34" charset="0"/>
              </a:rPr>
              <a:t>Εναλλακτικό Σενάριο 2 – Προγραμματιζόμενες Πολιτικές και Μέτρα  : Επιπτώσεις στην ηλεκτροπαραγωγή /κατανάλωση ορυκτών καυσίμων</a:t>
            </a:r>
          </a:p>
          <a:p>
            <a:pPr algn="just">
              <a:lnSpc>
                <a:spcPct val="150000"/>
              </a:lnSpc>
            </a:pPr>
            <a:r>
              <a:rPr lang="el-GR" sz="6400" i="1" dirty="0">
                <a:latin typeface="Calibri" panose="020F0502020204030204" pitchFamily="34" charset="0"/>
                <a:cs typeface="Calibri" panose="020F0502020204030204" pitchFamily="34" charset="0"/>
              </a:rPr>
              <a:t>Η ζήτηση της ηλεκτρικής ενέργειας αυξάνει από 7.83 εκ. GJ σε 8.90 εκ. GJ το 2030, </a:t>
            </a:r>
          </a:p>
          <a:p>
            <a:pPr algn="just">
              <a:lnSpc>
                <a:spcPct val="150000"/>
              </a:lnSpc>
            </a:pPr>
            <a:r>
              <a:rPr lang="el-GR" sz="6400" i="1" dirty="0">
                <a:latin typeface="Calibri" panose="020F0502020204030204" pitchFamily="34" charset="0"/>
                <a:cs typeface="Calibri" panose="020F0502020204030204" pitchFamily="34" charset="0"/>
              </a:rPr>
              <a:t>Η κατανάλωση πετρελαίου θέρμανσης / LFO / diesel μειώνεται από 6.84 εκ. GJ σε 6.45 εκ. GJ, </a:t>
            </a:r>
          </a:p>
          <a:p>
            <a:pPr algn="just">
              <a:lnSpc>
                <a:spcPct val="150000"/>
              </a:lnSpc>
            </a:pPr>
            <a:r>
              <a:rPr lang="el-GR" sz="6400" i="1" dirty="0">
                <a:latin typeface="Calibri" panose="020F0502020204030204" pitchFamily="34" charset="0"/>
                <a:cs typeface="Calibri" panose="020F0502020204030204" pitchFamily="34" charset="0"/>
              </a:rPr>
              <a:t>Η κατανάλωση του </a:t>
            </a:r>
            <a:r>
              <a:rPr lang="el-GR" sz="6400" i="1" dirty="0" err="1">
                <a:latin typeface="Calibri" panose="020F0502020204030204" pitchFamily="34" charset="0"/>
                <a:cs typeface="Calibri" panose="020F0502020204030204" pitchFamily="34" charset="0"/>
              </a:rPr>
              <a:t>pet</a:t>
            </a:r>
            <a:r>
              <a:rPr lang="el-GR" sz="6400" i="1" dirty="0">
                <a:latin typeface="Calibri" panose="020F0502020204030204" pitchFamily="34" charset="0"/>
                <a:cs typeface="Calibri" panose="020F0502020204030204" pitchFamily="34" charset="0"/>
              </a:rPr>
              <a:t> </a:t>
            </a:r>
            <a:r>
              <a:rPr lang="el-GR" sz="6400" i="1" dirty="0" err="1">
                <a:latin typeface="Calibri" panose="020F0502020204030204" pitchFamily="34" charset="0"/>
                <a:cs typeface="Calibri" panose="020F0502020204030204" pitchFamily="34" charset="0"/>
              </a:rPr>
              <a:t>coke</a:t>
            </a:r>
            <a:r>
              <a:rPr lang="el-GR" sz="6400" i="1" dirty="0">
                <a:latin typeface="Calibri" panose="020F0502020204030204" pitchFamily="34" charset="0"/>
                <a:cs typeface="Calibri" panose="020F0502020204030204" pitchFamily="34" charset="0"/>
              </a:rPr>
              <a:t> μειώνεται από 3.15 εκ. GJ σε 2.15 εκ. GJ, Η</a:t>
            </a:r>
          </a:p>
          <a:p>
            <a:pPr algn="just">
              <a:lnSpc>
                <a:spcPct val="150000"/>
              </a:lnSpc>
            </a:pPr>
            <a:r>
              <a:rPr lang="el-GR" sz="6400" i="1" dirty="0">
                <a:latin typeface="Calibri" panose="020F0502020204030204" pitchFamily="34" charset="0"/>
                <a:cs typeface="Calibri" panose="020F0502020204030204" pitchFamily="34" charset="0"/>
              </a:rPr>
              <a:t>Η κατανάλωση βιομάζας αυξάνεται από 1.03 εκ. GJ σε 1.27 εκ. GJ, και </a:t>
            </a:r>
          </a:p>
          <a:p>
            <a:pPr algn="just">
              <a:lnSpc>
                <a:spcPct val="150000"/>
              </a:lnSpc>
            </a:pPr>
            <a:r>
              <a:rPr lang="el-GR" sz="6400" i="1" dirty="0">
                <a:latin typeface="Calibri" panose="020F0502020204030204" pitchFamily="34" charset="0"/>
                <a:cs typeface="Calibri" panose="020F0502020204030204" pitchFamily="34" charset="0"/>
              </a:rPr>
              <a:t>Η ηλιακή ενέργεια αυξάνεται από 2.98 εκ. GJ σε 3.51 εκ. GJ </a:t>
            </a:r>
          </a:p>
          <a:p>
            <a:pPr algn="just">
              <a:lnSpc>
                <a:spcPct val="150000"/>
              </a:lnSpc>
            </a:pPr>
            <a:r>
              <a:rPr lang="el-GR" sz="6400" i="1" dirty="0">
                <a:latin typeface="Calibri" panose="020F0502020204030204" pitchFamily="34" charset="0"/>
                <a:cs typeface="Calibri" panose="020F0502020204030204" pitchFamily="34" charset="0"/>
              </a:rPr>
              <a:t>Το μερίδιο των ΑΠΕ (κυρίως ΦΒ συστήματα) στην ψύξη και θέρμανση αυξάνει ακόμη περισσότερο σε σχέση με το Σενάριο 1, από 32 % το 2021 σε 39.4% το 2030) λόγω της μεγαλύτερης διείσδυσης των ηλιακών τεχνολογιών και των αντλιών θερμότητας </a:t>
            </a:r>
          </a:p>
        </p:txBody>
      </p:sp>
    </p:spTree>
    <p:extLst>
      <p:ext uri="{BB962C8B-B14F-4D97-AF65-F5344CB8AC3E}">
        <p14:creationId xmlns:p14="http://schemas.microsoft.com/office/powerpoint/2010/main" val="256260042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ΣΥΓΚΡΙΣΗ ΑΠΟΤΕΛΕΣΜΑΤΩΝ ΤΩΝ ΔΥΟ ΣΕΝΑΡΙΩΝ</a:t>
            </a:r>
            <a:endParaRPr lang="en-US" dirty="0"/>
          </a:p>
        </p:txBody>
      </p:sp>
      <p:sp>
        <p:nvSpPr>
          <p:cNvPr id="7" name="Content Placeholder 6">
            <a:extLst>
              <a:ext uri="{FF2B5EF4-FFF2-40B4-BE49-F238E27FC236}">
                <a16:creationId xmlns:a16="http://schemas.microsoft.com/office/drawing/2014/main" id="{599BDFAD-C976-4B96-9436-FE32030F3AA2}"/>
              </a:ext>
            </a:extLst>
          </p:cNvPr>
          <p:cNvSpPr>
            <a:spLocks noGrp="1"/>
          </p:cNvSpPr>
          <p:nvPr>
            <p:ph idx="1"/>
          </p:nvPr>
        </p:nvSpPr>
        <p:spPr>
          <a:xfrm>
            <a:off x="361741" y="2015731"/>
            <a:ext cx="11062472" cy="4037749"/>
          </a:xfrm>
        </p:spPr>
        <p:txBody>
          <a:bodyPr>
            <a:normAutofit fontScale="85000" lnSpcReduction="20000"/>
          </a:bodyPr>
          <a:lstStyle/>
          <a:p>
            <a:pPr algn="just"/>
            <a:r>
              <a:rPr lang="el-GR" dirty="0">
                <a:latin typeface="Calibri" panose="020F0502020204030204" pitchFamily="34" charset="0"/>
                <a:cs typeface="Calibri" panose="020F0502020204030204" pitchFamily="34" charset="0"/>
              </a:rPr>
              <a:t>Χαμηλότερες εκπομπές αερίων του θερμοκηπίου (14% χαμηλότερες το 2030 σε σύγκριση με το 2005, σε αντίθεση με μόλις 3% μείωση εκπομπών στο σενάριο με τα ισχύοντα μέτρα),</a:t>
            </a:r>
          </a:p>
          <a:p>
            <a:pPr algn="just"/>
            <a:r>
              <a:rPr lang="el-GR" dirty="0">
                <a:latin typeface="Calibri" panose="020F0502020204030204" pitchFamily="34" charset="0"/>
                <a:cs typeface="Calibri" panose="020F0502020204030204" pitchFamily="34" charset="0"/>
              </a:rPr>
              <a:t>Βελτίωση της ενεργειακής απόδοσης, η οποία μπορεί να οδηγήσει σε συμμόρφωση με τις απαιτήσεις του άρθρου 7 της Οδηγίας για την Ενεργειακή Απόδοση, σε αντίθεση με τη μη συμμόρφωση στο σενάριο με τα ισχύοντα μέτρα,</a:t>
            </a:r>
          </a:p>
          <a:p>
            <a:pPr algn="just"/>
            <a:r>
              <a:rPr lang="el-GR" dirty="0">
                <a:latin typeface="Calibri" panose="020F0502020204030204" pitchFamily="34" charset="0"/>
                <a:cs typeface="Calibri" panose="020F0502020204030204" pitchFamily="34" charset="0"/>
              </a:rPr>
              <a:t>Βελτίωση της διείσδυσης των ανανεώσιμων πηγών ενέργειας, η οποία θα φθάσει το 30% της συνολικής κατανάλωσης ενέργειας το 2030 και θα οδηγήσει στη συμμόρφωση με τον αντίστοιχο στόχο σε επίπεδο ΕΕ, σε αντίθεση με το 20.7 % στο σενάριο με τα ισχύοντα μέτρα που δεν επαρκεί για την εκπλήρωση της δέσμευσης σε επίπεδο ΕΕ,</a:t>
            </a:r>
          </a:p>
          <a:p>
            <a:pPr algn="just"/>
            <a:r>
              <a:rPr lang="el-GR" dirty="0">
                <a:latin typeface="Calibri" panose="020F0502020204030204" pitchFamily="34" charset="0"/>
                <a:cs typeface="Calibri" panose="020F0502020204030204" pitchFamily="34" charset="0"/>
              </a:rPr>
              <a:t>Επίτευξη του στόχου της ΕΕ για την επίτευξη μεριδίου 14% των ανανεώσιμων πηγών ενέργειας στις μεταφορές μέχρι το 2030, έναντι μόλις 7 % στο σενάριο με τα ισχύοντα μέτρα,</a:t>
            </a:r>
          </a:p>
          <a:p>
            <a:pPr algn="just"/>
            <a:r>
              <a:rPr lang="el-GR" dirty="0">
                <a:latin typeface="Calibri" panose="020F0502020204030204" pitchFamily="34" charset="0"/>
                <a:cs typeface="Calibri" panose="020F0502020204030204" pitchFamily="34" charset="0"/>
              </a:rPr>
              <a:t>Βελτίωση της ποιότητας του αέρα χάρη στη μείωση των εκπομπών ρύπων NO</a:t>
            </a:r>
            <a:r>
              <a:rPr lang="el-GR" baseline="-25000" dirty="0">
                <a:latin typeface="Calibri" panose="020F0502020204030204" pitchFamily="34" charset="0"/>
                <a:cs typeface="Calibri" panose="020F0502020204030204" pitchFamily="34" charset="0"/>
              </a:rPr>
              <a:t>x</a:t>
            </a:r>
            <a:r>
              <a:rPr lang="el-GR" dirty="0">
                <a:latin typeface="Calibri" panose="020F0502020204030204" pitchFamily="34" charset="0"/>
                <a:cs typeface="Calibri" panose="020F0502020204030204" pitchFamily="34" charset="0"/>
              </a:rPr>
              <a:t>, PM και SO</a:t>
            </a:r>
            <a:r>
              <a:rPr lang="el-GR" baseline="-25000" dirty="0">
                <a:latin typeface="Calibri" panose="020F0502020204030204" pitchFamily="34" charset="0"/>
                <a:cs typeface="Calibri" panose="020F0502020204030204" pitchFamily="34" charset="0"/>
              </a:rPr>
              <a:t>2</a:t>
            </a:r>
            <a:r>
              <a:rPr lang="el-GR" dirty="0">
                <a:latin typeface="Calibri" panose="020F0502020204030204" pitchFamily="34" charset="0"/>
                <a:cs typeface="Calibri" panose="020F0502020204030204" pitchFamily="34" charset="0"/>
              </a:rPr>
              <a:t> κατά 4.3%, 6.8% και 38.5% αντίστοιχα το 2030 σε σύγκριση με το σενάριο με τα ισχύοντα μέτρα, οδηγώντας σε λιγότερα προβλήματα δημόσιας υγείας στον πληθυσμό της Κύπρου, μείωση των πρόωρων θανάτων που οφείλονται στη ρύπανση και μείωση των οικονομικών ζημιών που οφείλονται στην υγεία κατά 23.5 εκατομμύρια ευρώ το 2016 </a:t>
            </a:r>
          </a:p>
          <a:p>
            <a:pPr algn="just"/>
            <a:endParaRPr lang="en-US" dirty="0">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7904BAAA-D5E2-4C52-A4FF-3A0D9D5639C9}"/>
              </a:ext>
            </a:extLst>
          </p:cNvPr>
          <p:cNvPicPr>
            <a:picLocks noChangeAspect="1"/>
          </p:cNvPicPr>
          <p:nvPr/>
        </p:nvPicPr>
        <p:blipFill>
          <a:blip r:embed="rId2"/>
          <a:stretch>
            <a:fillRect/>
          </a:stretch>
        </p:blipFill>
        <p:spPr>
          <a:xfrm>
            <a:off x="789915" y="444137"/>
            <a:ext cx="9033116" cy="5081451"/>
          </a:xfrm>
          <a:prstGeom prst="rect">
            <a:avLst/>
          </a:prstGeom>
        </p:spPr>
      </p:pic>
    </p:spTree>
    <p:extLst>
      <p:ext uri="{BB962C8B-B14F-4D97-AF65-F5344CB8AC3E}">
        <p14:creationId xmlns:p14="http://schemas.microsoft.com/office/powerpoint/2010/main" val="2559776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1440005" y="484367"/>
            <a:ext cx="9603275" cy="1049235"/>
          </a:xfrm>
        </p:spPr>
        <p:txBody>
          <a:bodyPr/>
          <a:lstStyle/>
          <a:p>
            <a:r>
              <a:rPr lang="el-GR" dirty="0"/>
              <a:t>ΜΕΘΟΔΟΛΟΓΙΑ ΣΜΠΕ</a:t>
            </a:r>
            <a:r>
              <a:rPr lang="en-US" dirty="0"/>
              <a:t> (1)</a:t>
            </a:r>
          </a:p>
        </p:txBody>
      </p:sp>
      <p:sp>
        <p:nvSpPr>
          <p:cNvPr id="21" name="Rectangle 20">
            <a:extLst>
              <a:ext uri="{FF2B5EF4-FFF2-40B4-BE49-F238E27FC236}">
                <a16:creationId xmlns:a16="http://schemas.microsoft.com/office/drawing/2014/main" id="{11AB3114-BCA9-499C-B2C0-0F1634990955}"/>
              </a:ext>
            </a:extLst>
          </p:cNvPr>
          <p:cNvSpPr/>
          <p:nvPr/>
        </p:nvSpPr>
        <p:spPr>
          <a:xfrm>
            <a:off x="622998" y="1929284"/>
            <a:ext cx="11455121" cy="4118884"/>
          </a:xfrm>
          <a:prstGeom prst="rect">
            <a:avLst/>
          </a:prstGeom>
        </p:spPr>
        <p:txBody>
          <a:bodyPr wrap="square">
            <a:spAutoFit/>
          </a:bodyPr>
          <a:lstStyle/>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Αποκωδικοποίηση του Εθνικού Σχέδιου για την Ενέργεια και το Κλίμα (ΕΣΔΕΚ) και των </a:t>
            </a:r>
            <a:r>
              <a:rPr lang="el-GR" dirty="0" err="1">
                <a:latin typeface="Trebuchet MS" panose="020B0603020202020204" pitchFamily="34" charset="0"/>
                <a:ea typeface="Times New Roman" panose="02020603050405020304" pitchFamily="18" charset="0"/>
                <a:cs typeface="Arial" panose="020B0604020202020204" pitchFamily="34" charset="0"/>
              </a:rPr>
              <a:t>θεµατικών</a:t>
            </a:r>
            <a:r>
              <a:rPr lang="el-GR" dirty="0">
                <a:latin typeface="Trebuchet MS" panose="020B0603020202020204" pitchFamily="34" charset="0"/>
                <a:ea typeface="Times New Roman" panose="02020603050405020304" pitchFamily="18" charset="0"/>
                <a:cs typeface="Arial" panose="020B0604020202020204" pitchFamily="34" charset="0"/>
              </a:rPr>
              <a:t> </a:t>
            </a:r>
            <a:r>
              <a:rPr lang="el-GR" dirty="0" err="1">
                <a:latin typeface="Trebuchet MS" panose="020B0603020202020204" pitchFamily="34" charset="0"/>
                <a:ea typeface="Times New Roman" panose="02020603050405020304" pitchFamily="18" charset="0"/>
                <a:cs typeface="Arial" panose="020B0604020202020204" pitchFamily="34" charset="0"/>
              </a:rPr>
              <a:t>τοµέων</a:t>
            </a:r>
            <a:r>
              <a:rPr lang="el-GR" dirty="0">
                <a:latin typeface="Trebuchet MS" panose="020B0603020202020204" pitchFamily="34" charset="0"/>
                <a:ea typeface="Times New Roman" panose="02020603050405020304" pitchFamily="18" charset="0"/>
                <a:cs typeface="Arial" panose="020B0604020202020204" pitchFamily="34" charset="0"/>
              </a:rPr>
              <a:t> του</a:t>
            </a:r>
            <a:r>
              <a:rPr lang="en-US" dirty="0">
                <a:latin typeface="Trebuchet MS" panose="020B0603020202020204" pitchFamily="34" charset="0"/>
                <a:ea typeface="Times New Roman" panose="02020603050405020304" pitchFamily="18" charset="0"/>
                <a:cs typeface="Arial" panose="020B0604020202020204" pitchFamily="34" charset="0"/>
              </a:rPr>
              <a:t>,</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a:t>
            </a:r>
            <a:r>
              <a:rPr lang="el-GR" dirty="0" err="1">
                <a:latin typeface="Trebuchet MS" panose="020B0603020202020204" pitchFamily="34" charset="0"/>
                <a:ea typeface="Times New Roman" panose="02020603050405020304" pitchFamily="18" charset="0"/>
                <a:cs typeface="Arial" panose="020B0604020202020204" pitchFamily="34" charset="0"/>
              </a:rPr>
              <a:t>ιερεύνηση</a:t>
            </a:r>
            <a:r>
              <a:rPr lang="el-GR" dirty="0">
                <a:latin typeface="Trebuchet MS" panose="020B0603020202020204" pitchFamily="34" charset="0"/>
                <a:ea typeface="Times New Roman" panose="02020603050405020304" pitchFamily="18" charset="0"/>
                <a:cs typeface="Arial" panose="020B0604020202020204" pitchFamily="34" charset="0"/>
              </a:rPr>
              <a:t> και ανάλυση σε σχέση µε την περιβαλλοντική διάσταση πιθανών εναλλακτικών δυνατοτήτων / σεναρίων του ΕΣΔΕΚ, </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Συνοπτική και ουσιαστική περιγραφή της Υπάρχουσας Κατάστασης του Περιβάλλοντος σε επίπεδο </a:t>
            </a:r>
            <a:r>
              <a:rPr lang="el-GR" dirty="0" err="1">
                <a:latin typeface="Trebuchet MS" panose="020B0603020202020204" pitchFamily="34" charset="0"/>
                <a:ea typeface="Times New Roman" panose="02020603050405020304" pitchFamily="18" charset="0"/>
                <a:cs typeface="Arial" panose="020B0604020202020204" pitchFamily="34" charset="0"/>
              </a:rPr>
              <a:t>εφαρµογής</a:t>
            </a:r>
            <a:r>
              <a:rPr lang="el-GR" dirty="0">
                <a:latin typeface="Trebuchet MS" panose="020B0603020202020204" pitchFamily="34" charset="0"/>
                <a:ea typeface="Times New Roman" panose="02020603050405020304" pitchFamily="18" charset="0"/>
                <a:cs typeface="Arial" panose="020B0604020202020204" pitchFamily="34" charset="0"/>
              </a:rPr>
              <a:t> του ΕΣΔΕΚ</a:t>
            </a:r>
            <a:r>
              <a:rPr lang="en-US" dirty="0">
                <a:latin typeface="Trebuchet MS" panose="020B0603020202020204" pitchFamily="34" charset="0"/>
                <a:ea typeface="Times New Roman" panose="02020603050405020304" pitchFamily="18" charset="0"/>
                <a:cs typeface="Arial" panose="020B0604020202020204" pitchFamily="34" charset="0"/>
              </a:rPr>
              <a:t>,</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Συνοπτική περιγραφή περιβαλλοντικών θεμάτων (</a:t>
            </a:r>
            <a:r>
              <a:rPr lang="en-US" dirty="0">
                <a:latin typeface="Trebuchet MS" panose="020B0603020202020204" pitchFamily="34" charset="0"/>
                <a:ea typeface="Times New Roman" panose="02020603050405020304" pitchFamily="18" charset="0"/>
                <a:cs typeface="Arial" panose="020B0604020202020204" pitchFamily="34" charset="0"/>
              </a:rPr>
              <a:t>environmental aspects</a:t>
            </a:r>
            <a:r>
              <a:rPr lang="el-GR" dirty="0">
                <a:latin typeface="Trebuchet MS" panose="020B0603020202020204" pitchFamily="34" charset="0"/>
                <a:ea typeface="Times New Roman" panose="02020603050405020304" pitchFamily="18" charset="0"/>
                <a:cs typeface="Arial" panose="020B0604020202020204" pitchFamily="34" charset="0"/>
              </a:rPr>
              <a:t>)  ενδιαφέροντος (</a:t>
            </a:r>
            <a:r>
              <a:rPr lang="el-GR" dirty="0">
                <a:solidFill>
                  <a:srgbClr val="0070C0"/>
                </a:solidFill>
                <a:latin typeface="Trebuchet MS" panose="020B0603020202020204" pitchFamily="34" charset="0"/>
                <a:ea typeface="Times New Roman" panose="02020603050405020304" pitchFamily="18" charset="0"/>
                <a:cs typeface="Arial" panose="020B0604020202020204" pitchFamily="34" charset="0"/>
              </a:rPr>
              <a:t>βιοποικιλότητα, </a:t>
            </a:r>
            <a:r>
              <a:rPr lang="el-GR" dirty="0" err="1">
                <a:solidFill>
                  <a:srgbClr val="0070C0"/>
                </a:solidFill>
                <a:latin typeface="Trebuchet MS" panose="020B0603020202020204" pitchFamily="34" charset="0"/>
                <a:ea typeface="Times New Roman" panose="02020603050405020304" pitchFamily="18" charset="0"/>
                <a:cs typeface="Arial" panose="020B0604020202020204" pitchFamily="34" charset="0"/>
              </a:rPr>
              <a:t>πληθυσµός</a:t>
            </a:r>
            <a:r>
              <a:rPr lang="el-GR" dirty="0">
                <a:solidFill>
                  <a:srgbClr val="0070C0"/>
                </a:solidFill>
                <a:latin typeface="Trebuchet MS" panose="020B0603020202020204" pitchFamily="34" charset="0"/>
                <a:ea typeface="Times New Roman" panose="02020603050405020304" pitchFamily="18" charset="0"/>
                <a:cs typeface="Arial" panose="020B0604020202020204" pitchFamily="34" charset="0"/>
              </a:rPr>
              <a:t>, ανθρώπινη υγεία, πανίδα &amp; χλωρίδα, έδαφος, ύδατα, αέρας, </a:t>
            </a:r>
            <a:r>
              <a:rPr lang="el-GR" dirty="0" err="1">
                <a:solidFill>
                  <a:srgbClr val="0070C0"/>
                </a:solidFill>
                <a:latin typeface="Trebuchet MS" panose="020B0603020202020204" pitchFamily="34" charset="0"/>
                <a:ea typeface="Times New Roman" panose="02020603050405020304" pitchFamily="18" charset="0"/>
                <a:cs typeface="Arial" panose="020B0604020202020204" pitchFamily="34" charset="0"/>
              </a:rPr>
              <a:t>κλιµατικοί</a:t>
            </a:r>
            <a:r>
              <a:rPr lang="el-GR" dirty="0">
                <a:solidFill>
                  <a:srgbClr val="0070C0"/>
                </a:solidFill>
                <a:latin typeface="Trebuchet MS" panose="020B0603020202020204" pitchFamily="34" charset="0"/>
                <a:ea typeface="Times New Roman" panose="02020603050405020304" pitchFamily="18" charset="0"/>
                <a:cs typeface="Arial" panose="020B0604020202020204" pitchFamily="34" charset="0"/>
              </a:rPr>
              <a:t> παράγοντες, υλικά περιουσιακά στοιχεία, πολιτιστική </a:t>
            </a:r>
            <a:r>
              <a:rPr lang="el-GR" dirty="0" err="1">
                <a:solidFill>
                  <a:srgbClr val="0070C0"/>
                </a:solidFill>
                <a:latin typeface="Trebuchet MS" panose="020B0603020202020204" pitchFamily="34" charset="0"/>
                <a:ea typeface="Times New Roman" panose="02020603050405020304" pitchFamily="18" charset="0"/>
                <a:cs typeface="Arial" panose="020B0604020202020204" pitchFamily="34" charset="0"/>
              </a:rPr>
              <a:t>κληρονοµιά</a:t>
            </a:r>
            <a:r>
              <a:rPr lang="el-GR" dirty="0">
                <a:solidFill>
                  <a:srgbClr val="0070C0"/>
                </a:solidFill>
                <a:latin typeface="Trebuchet MS" panose="020B0603020202020204" pitchFamily="34" charset="0"/>
                <a:ea typeface="Times New Roman" panose="02020603050405020304" pitchFamily="18" charset="0"/>
                <a:cs typeface="Arial" panose="020B0604020202020204" pitchFamily="34" charset="0"/>
              </a:rPr>
              <a:t>, τοπίο</a:t>
            </a:r>
            <a:r>
              <a:rPr lang="el-GR" dirty="0">
                <a:latin typeface="Trebuchet MS" panose="020B0603020202020204" pitchFamily="34" charset="0"/>
                <a:ea typeface="Times New Roman" panose="02020603050405020304" pitchFamily="18" charset="0"/>
                <a:cs typeface="Arial" panose="020B0604020202020204" pitchFamily="34" charset="0"/>
              </a:rPr>
              <a:t> - σχέση µ</a:t>
            </a:r>
            <a:r>
              <a:rPr lang="el-GR" dirty="0" err="1">
                <a:latin typeface="Trebuchet MS" panose="020B0603020202020204" pitchFamily="34" charset="0"/>
                <a:ea typeface="Times New Roman" panose="02020603050405020304" pitchFamily="18" charset="0"/>
                <a:cs typeface="Arial" panose="020B0604020202020204" pitchFamily="34" charset="0"/>
              </a:rPr>
              <a:t>εταξύ</a:t>
            </a:r>
            <a:r>
              <a:rPr lang="el-GR" dirty="0">
                <a:latin typeface="Trebuchet MS" panose="020B0603020202020204" pitchFamily="34" charset="0"/>
                <a:ea typeface="Times New Roman" panose="02020603050405020304" pitchFamily="18" charset="0"/>
                <a:cs typeface="Arial" panose="020B0604020202020204" pitchFamily="34" charset="0"/>
              </a:rPr>
              <a:t> τους)  και </a:t>
            </a:r>
            <a:r>
              <a:rPr lang="el-GR" dirty="0" err="1">
                <a:latin typeface="Trebuchet MS" panose="020B0603020202020204" pitchFamily="34" charset="0"/>
                <a:ea typeface="Times New Roman" panose="02020603050405020304" pitchFamily="18" charset="0"/>
                <a:cs typeface="Arial" panose="020B0604020202020204" pitchFamily="34" charset="0"/>
              </a:rPr>
              <a:t>καθορισµός</a:t>
            </a:r>
            <a:r>
              <a:rPr lang="el-GR" dirty="0">
                <a:latin typeface="Trebuchet MS" panose="020B0603020202020204" pitchFamily="34" charset="0"/>
                <a:ea typeface="Times New Roman" panose="02020603050405020304" pitchFamily="18" charset="0"/>
                <a:cs typeface="Arial" panose="020B0604020202020204" pitchFamily="34" charset="0"/>
              </a:rPr>
              <a:t> της σχέσης τους µε το ΕΣΔΕΚ </a:t>
            </a:r>
            <a:endParaRPr lang="en-US"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3416258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1440005" y="484367"/>
            <a:ext cx="9603275" cy="1049235"/>
          </a:xfrm>
        </p:spPr>
        <p:txBody>
          <a:bodyPr/>
          <a:lstStyle/>
          <a:p>
            <a:r>
              <a:rPr lang="el-GR" dirty="0"/>
              <a:t>ΜΕΘΟΔΟΛΟΓΙΑ ΣΜΠΕ</a:t>
            </a:r>
            <a:r>
              <a:rPr lang="en-US" dirty="0"/>
              <a:t> (2)</a:t>
            </a:r>
          </a:p>
        </p:txBody>
      </p:sp>
      <p:sp>
        <p:nvSpPr>
          <p:cNvPr id="21" name="Rectangle 20">
            <a:extLst>
              <a:ext uri="{FF2B5EF4-FFF2-40B4-BE49-F238E27FC236}">
                <a16:creationId xmlns:a16="http://schemas.microsoft.com/office/drawing/2014/main" id="{11AB3114-BCA9-499C-B2C0-0F1634990955}"/>
              </a:ext>
            </a:extLst>
          </p:cNvPr>
          <p:cNvSpPr/>
          <p:nvPr/>
        </p:nvSpPr>
        <p:spPr>
          <a:xfrm>
            <a:off x="622998" y="1929284"/>
            <a:ext cx="11455121" cy="3244799"/>
          </a:xfrm>
          <a:prstGeom prst="rect">
            <a:avLst/>
          </a:prstGeom>
        </p:spPr>
        <p:txBody>
          <a:bodyPr wrap="square">
            <a:spAutoFit/>
          </a:bodyPr>
          <a:lstStyle/>
          <a:p>
            <a:pPr marL="342900" marR="0" lvl="0" indent="-342900" algn="just">
              <a:lnSpc>
                <a:spcPct val="130000"/>
              </a:lnSpc>
              <a:spcBef>
                <a:spcPts val="600"/>
              </a:spcBef>
              <a:spcAft>
                <a:spcPts val="600"/>
              </a:spcAft>
              <a:buFont typeface="Trebuchet MS" panose="020B0603020202020204" pitchFamily="34" charset="0"/>
              <a:buChar char="•"/>
            </a:pPr>
            <a:r>
              <a:rPr lang="el-GR" dirty="0" err="1">
                <a:latin typeface="Trebuchet MS" panose="020B0603020202020204" pitchFamily="34" charset="0"/>
                <a:ea typeface="Times New Roman" panose="02020603050405020304" pitchFamily="18" charset="0"/>
                <a:cs typeface="Arial" panose="020B0604020202020204" pitchFamily="34" charset="0"/>
              </a:rPr>
              <a:t>Προσδιορισµός</a:t>
            </a:r>
            <a:r>
              <a:rPr lang="el-GR" dirty="0">
                <a:latin typeface="Trebuchet MS" panose="020B0603020202020204" pitchFamily="34" charset="0"/>
                <a:ea typeface="Times New Roman" panose="02020603050405020304" pitchFamily="18" charset="0"/>
                <a:cs typeface="Arial" panose="020B0604020202020204" pitchFamily="34" charset="0"/>
              </a:rPr>
              <a:t> περιβαλλοντικών στόχων και δεικτών βάσει των οποίων θα αξιολογηθούν οι επιπτώσεις στο περιβάλλον του ΕΣΔΕΚ και θα επιλεγούν οι πλέον συναφείς και </a:t>
            </a:r>
            <a:r>
              <a:rPr lang="el-GR" dirty="0" err="1">
                <a:latin typeface="Trebuchet MS" panose="020B0603020202020204" pitchFamily="34" charset="0"/>
                <a:ea typeface="Times New Roman" panose="02020603050405020304" pitchFamily="18" charset="0"/>
                <a:cs typeface="Arial" panose="020B0604020202020204" pitchFamily="34" charset="0"/>
              </a:rPr>
              <a:t>σηµαντικοί</a:t>
            </a:r>
            <a:r>
              <a:rPr lang="el-GR" dirty="0">
                <a:latin typeface="Trebuchet MS" panose="020B0603020202020204" pitchFamily="34" charset="0"/>
                <a:ea typeface="Times New Roman" panose="02020603050405020304" pitchFamily="18" charset="0"/>
                <a:cs typeface="Arial" panose="020B0604020202020204" pitchFamily="34" charset="0"/>
              </a:rPr>
              <a:t> µε αυτό, </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err="1">
                <a:latin typeface="Trebuchet MS" panose="020B0603020202020204" pitchFamily="34" charset="0"/>
                <a:ea typeface="Times New Roman" panose="02020603050405020304" pitchFamily="18" charset="0"/>
                <a:cs typeface="Arial" panose="020B0604020202020204" pitchFamily="34" charset="0"/>
              </a:rPr>
              <a:t>Πολυκριτηριακή</a:t>
            </a:r>
            <a:r>
              <a:rPr lang="el-GR" dirty="0">
                <a:latin typeface="Trebuchet MS" panose="020B0603020202020204" pitchFamily="34" charset="0"/>
                <a:ea typeface="Times New Roman" panose="02020603050405020304" pitchFamily="18" charset="0"/>
                <a:cs typeface="Arial" panose="020B0604020202020204" pitchFamily="34" charset="0"/>
              </a:rPr>
              <a:t> περιβαλλοντική συγκριτική ανάλυση σεναρίων – Επιλογή Προτεινόμενου Σεναρίου (με βάση την περιβαλλοντική του διάσταση)</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Αξιολόγηση των περιβαλλοντικών επιπτώσεων του Προτεινόμενου Σεναρίου (κυρίως των </a:t>
            </a:r>
            <a:r>
              <a:rPr lang="el-GR" dirty="0" err="1">
                <a:latin typeface="Trebuchet MS" panose="020B0603020202020204" pitchFamily="34" charset="0"/>
                <a:ea typeface="Times New Roman" panose="02020603050405020304" pitchFamily="18" charset="0"/>
                <a:cs typeface="Arial" panose="020B0604020202020204" pitchFamily="34" charset="0"/>
              </a:rPr>
              <a:t>σηµαντικών</a:t>
            </a:r>
            <a:r>
              <a:rPr lang="el-GR" dirty="0">
                <a:latin typeface="Trebuchet MS" panose="020B0603020202020204" pitchFamily="34" charset="0"/>
                <a:ea typeface="Times New Roman" panose="02020603050405020304" pitchFamily="18" charset="0"/>
                <a:cs typeface="Arial" panose="020B0604020202020204" pitchFamily="34" charset="0"/>
              </a:rPr>
              <a:t>) </a:t>
            </a:r>
            <a:r>
              <a:rPr lang="el-GR" dirty="0" err="1">
                <a:latin typeface="Trebuchet MS" panose="020B0603020202020204" pitchFamily="34" charset="0"/>
                <a:ea typeface="Times New Roman" panose="02020603050405020304" pitchFamily="18" charset="0"/>
                <a:cs typeface="Arial" panose="020B0604020202020204" pitchFamily="34" charset="0"/>
              </a:rPr>
              <a:t>λαµβανοµένων</a:t>
            </a:r>
            <a:r>
              <a:rPr lang="el-GR" dirty="0">
                <a:latin typeface="Trebuchet MS" panose="020B0603020202020204" pitchFamily="34" charset="0"/>
                <a:ea typeface="Times New Roman" panose="02020603050405020304" pitchFamily="18" charset="0"/>
                <a:cs typeface="Arial" panose="020B0604020202020204" pitchFamily="34" charset="0"/>
              </a:rPr>
              <a:t> υπόψη των </a:t>
            </a:r>
            <a:r>
              <a:rPr lang="el-GR" dirty="0" err="1">
                <a:latin typeface="Trebuchet MS" panose="020B0603020202020204" pitchFamily="34" charset="0"/>
                <a:ea typeface="Times New Roman" panose="02020603050405020304" pitchFamily="18" charset="0"/>
                <a:cs typeface="Arial" panose="020B0604020202020204" pitchFamily="34" charset="0"/>
              </a:rPr>
              <a:t>προτεινόµενων</a:t>
            </a:r>
            <a:r>
              <a:rPr lang="el-GR" dirty="0">
                <a:latin typeface="Trebuchet MS" panose="020B0603020202020204" pitchFamily="34" charset="0"/>
                <a:ea typeface="Times New Roman" panose="02020603050405020304" pitchFamily="18" charset="0"/>
                <a:cs typeface="Arial" panose="020B0604020202020204" pitchFamily="34" charset="0"/>
              </a:rPr>
              <a:t> δράσεων και </a:t>
            </a:r>
            <a:r>
              <a:rPr lang="el-GR" dirty="0" err="1">
                <a:latin typeface="Trebuchet MS" panose="020B0603020202020204" pitchFamily="34" charset="0"/>
                <a:ea typeface="Times New Roman" panose="02020603050405020304" pitchFamily="18" charset="0"/>
                <a:cs typeface="Arial" panose="020B0604020202020204" pitchFamily="34" charset="0"/>
              </a:rPr>
              <a:t>χαρακτηρισµός</a:t>
            </a:r>
            <a:r>
              <a:rPr lang="el-GR" dirty="0">
                <a:latin typeface="Trebuchet MS" panose="020B0603020202020204" pitchFamily="34" charset="0"/>
                <a:ea typeface="Times New Roman" panose="02020603050405020304" pitchFamily="18" charset="0"/>
                <a:cs typeface="Arial" panose="020B0604020202020204" pitchFamily="34" charset="0"/>
              </a:rPr>
              <a:t> τους ως πρωτογενών / δευτερογενών, </a:t>
            </a:r>
            <a:r>
              <a:rPr lang="el-GR" dirty="0" err="1">
                <a:latin typeface="Trebuchet MS" panose="020B0603020202020204" pitchFamily="34" charset="0"/>
                <a:ea typeface="Times New Roman" panose="02020603050405020304" pitchFamily="18" charset="0"/>
                <a:cs typeface="Arial" panose="020B0604020202020204" pitchFamily="34" charset="0"/>
              </a:rPr>
              <a:t>βραχυπρόθεσµων</a:t>
            </a:r>
            <a:r>
              <a:rPr lang="el-GR" dirty="0">
                <a:latin typeface="Trebuchet MS" panose="020B0603020202020204" pitchFamily="34" charset="0"/>
                <a:ea typeface="Times New Roman" panose="02020603050405020304" pitchFamily="18" charset="0"/>
                <a:cs typeface="Arial" panose="020B0604020202020204" pitchFamily="34" charset="0"/>
              </a:rPr>
              <a:t> / µ</a:t>
            </a:r>
            <a:r>
              <a:rPr lang="el-GR" dirty="0" err="1">
                <a:latin typeface="Trebuchet MS" panose="020B0603020202020204" pitchFamily="34" charset="0"/>
                <a:ea typeface="Times New Roman" panose="02020603050405020304" pitchFamily="18" charset="0"/>
                <a:cs typeface="Arial" panose="020B0604020202020204" pitchFamily="34" charset="0"/>
              </a:rPr>
              <a:t>εσοπρόθεσµων</a:t>
            </a:r>
            <a:r>
              <a:rPr lang="el-GR" dirty="0">
                <a:latin typeface="Trebuchet MS" panose="020B0603020202020204" pitchFamily="34" charset="0"/>
                <a:ea typeface="Times New Roman" panose="02020603050405020304" pitchFamily="18" charset="0"/>
                <a:cs typeface="Arial" panose="020B0604020202020204" pitchFamily="34" charset="0"/>
              </a:rPr>
              <a:t> / µ</a:t>
            </a:r>
            <a:r>
              <a:rPr lang="el-GR" dirty="0" err="1">
                <a:latin typeface="Trebuchet MS" panose="020B0603020202020204" pitchFamily="34" charset="0"/>
                <a:ea typeface="Times New Roman" panose="02020603050405020304" pitchFamily="18" charset="0"/>
                <a:cs typeface="Arial" panose="020B0604020202020204" pitchFamily="34" charset="0"/>
              </a:rPr>
              <a:t>ακροπρόθεσµων</a:t>
            </a:r>
            <a:r>
              <a:rPr lang="el-GR" dirty="0">
                <a:latin typeface="Trebuchet MS" panose="020B0603020202020204" pitchFamily="34" charset="0"/>
                <a:ea typeface="Times New Roman" panose="02020603050405020304" pitchFamily="18" charset="0"/>
                <a:cs typeface="Arial" panose="020B0604020202020204" pitchFamily="34" charset="0"/>
              </a:rPr>
              <a:t>, προσωρινών / µ</a:t>
            </a:r>
            <a:r>
              <a:rPr lang="el-GR" dirty="0" err="1">
                <a:latin typeface="Trebuchet MS" panose="020B0603020202020204" pitchFamily="34" charset="0"/>
                <a:ea typeface="Times New Roman" panose="02020603050405020304" pitchFamily="18" charset="0"/>
                <a:cs typeface="Arial" panose="020B0604020202020204" pitchFamily="34" charset="0"/>
              </a:rPr>
              <a:t>όνιµων</a:t>
            </a:r>
            <a:r>
              <a:rPr lang="el-GR" dirty="0">
                <a:latin typeface="Trebuchet MS" panose="020B0603020202020204" pitchFamily="34" charset="0"/>
                <a:ea typeface="Times New Roman" panose="02020603050405020304" pitchFamily="18" charset="0"/>
                <a:cs typeface="Arial" panose="020B0604020202020204" pitchFamily="34" charset="0"/>
              </a:rPr>
              <a:t>, </a:t>
            </a:r>
            <a:r>
              <a:rPr lang="el-GR" dirty="0" err="1">
                <a:latin typeface="Trebuchet MS" panose="020B0603020202020204" pitchFamily="34" charset="0"/>
                <a:ea typeface="Times New Roman" panose="02020603050405020304" pitchFamily="18" charset="0"/>
                <a:cs typeface="Arial" panose="020B0604020202020204" pitchFamily="34" charset="0"/>
              </a:rPr>
              <a:t>συνεργιστικών</a:t>
            </a:r>
            <a:r>
              <a:rPr lang="el-GR" dirty="0">
                <a:latin typeface="Trebuchet MS" panose="020B0603020202020204" pitchFamily="34" charset="0"/>
                <a:ea typeface="Times New Roman" panose="02020603050405020304" pitchFamily="18" charset="0"/>
                <a:cs typeface="Arial" panose="020B0604020202020204" pitchFamily="34" charset="0"/>
              </a:rPr>
              <a:t>, θετικών / αρνητικών, </a:t>
            </a:r>
            <a:endParaRPr lang="en-US" dirty="0">
              <a:latin typeface="Times New Roman" panose="02020603050405020304" pitchFamily="18" charset="0"/>
              <a:ea typeface="Times New Roman" panose="02020603050405020304" pitchFamily="18" charset="0"/>
              <a:cs typeface="Arial" panose="020B0604020202020204" pitchFamily="34" charset="0"/>
            </a:endParaRPr>
          </a:p>
        </p:txBody>
      </p:sp>
      <p:graphicFrame>
        <p:nvGraphicFramePr>
          <p:cNvPr id="3" name="Table 2">
            <a:extLst>
              <a:ext uri="{FF2B5EF4-FFF2-40B4-BE49-F238E27FC236}">
                <a16:creationId xmlns:a16="http://schemas.microsoft.com/office/drawing/2014/main" id="{FD13A9F7-1A0E-4143-BD8D-AFC458072883}"/>
              </a:ext>
            </a:extLst>
          </p:cNvPr>
          <p:cNvGraphicFramePr>
            <a:graphicFrameLocks noGrp="1"/>
          </p:cNvGraphicFramePr>
          <p:nvPr>
            <p:extLst>
              <p:ext uri="{D42A27DB-BD31-4B8C-83A1-F6EECF244321}">
                <p14:modId xmlns:p14="http://schemas.microsoft.com/office/powerpoint/2010/main" val="653077159"/>
              </p:ext>
            </p:extLst>
          </p:nvPr>
        </p:nvGraphicFramePr>
        <p:xfrm>
          <a:off x="450689" y="437883"/>
          <a:ext cx="6673593" cy="2492067"/>
        </p:xfrm>
        <a:graphic>
          <a:graphicData uri="http://schemas.openxmlformats.org/drawingml/2006/table">
            <a:tbl>
              <a:tblPr firstRow="1" firstCol="1" bandRow="1">
                <a:tableStyleId>{5C22544A-7EE6-4342-B048-85BDC9FD1C3A}</a:tableStyleId>
              </a:tblPr>
              <a:tblGrid>
                <a:gridCol w="6673593">
                  <a:extLst>
                    <a:ext uri="{9D8B030D-6E8A-4147-A177-3AD203B41FA5}">
                      <a16:colId xmlns:a16="http://schemas.microsoft.com/office/drawing/2014/main" val="1122090677"/>
                    </a:ext>
                  </a:extLst>
                </a:gridCol>
              </a:tblGrid>
              <a:tr h="101958">
                <a:tc>
                  <a:txBody>
                    <a:bodyPr/>
                    <a:lstStyle/>
                    <a:p>
                      <a:pPr marL="0" marR="0" algn="just">
                        <a:spcBef>
                          <a:spcPts val="0"/>
                        </a:spcBef>
                        <a:spcAft>
                          <a:spcPts val="0"/>
                        </a:spcAft>
                      </a:pPr>
                      <a:r>
                        <a:rPr lang="el-GR" sz="1400">
                          <a:effectLst/>
                        </a:rPr>
                        <a:t>ΚΡΙΤΗΡΙΑ</a:t>
                      </a:r>
                      <a:endParaRPr lang="en-US" sz="1400">
                        <a:effectLst/>
                        <a:latin typeface="Times New Roman" panose="02020603050405020304" pitchFamily="18" charset="0"/>
                        <a:ea typeface="Times New Roman" panose="02020603050405020304" pitchFamily="18" charset="0"/>
                      </a:endParaRPr>
                    </a:p>
                  </a:txBody>
                  <a:tcPr marL="64759" marR="64759" marT="0" marB="0"/>
                </a:tc>
                <a:extLst>
                  <a:ext uri="{0D108BD9-81ED-4DB2-BD59-A6C34878D82A}">
                    <a16:rowId xmlns:a16="http://schemas.microsoft.com/office/drawing/2014/main" val="2529233795"/>
                  </a:ext>
                </a:extLst>
              </a:tr>
              <a:tr h="746544">
                <a:tc>
                  <a:txBody>
                    <a:bodyPr/>
                    <a:lstStyle/>
                    <a:p>
                      <a:pPr marL="0" marR="0" algn="just">
                        <a:spcBef>
                          <a:spcPts val="0"/>
                        </a:spcBef>
                        <a:spcAft>
                          <a:spcPts val="0"/>
                        </a:spcAft>
                      </a:pPr>
                      <a:r>
                        <a:rPr lang="el-GR" sz="1000" dirty="0">
                          <a:effectLst/>
                        </a:rPr>
                        <a:t> </a:t>
                      </a:r>
                      <a:endParaRPr lang="en-US" sz="1400" dirty="0">
                        <a:effectLst/>
                      </a:endParaRPr>
                    </a:p>
                    <a:p>
                      <a:pPr marL="0" marR="0" algn="just">
                        <a:spcBef>
                          <a:spcPts val="0"/>
                        </a:spcBef>
                        <a:spcAft>
                          <a:spcPts val="0"/>
                        </a:spcAft>
                      </a:pPr>
                      <a:r>
                        <a:rPr lang="el-GR" sz="1000" dirty="0">
                          <a:effectLst/>
                        </a:rPr>
                        <a:t>Π1. Βιοποικιλότητα</a:t>
                      </a:r>
                      <a:endParaRPr lang="en-US" sz="1400" dirty="0">
                        <a:effectLst/>
                      </a:endParaRPr>
                    </a:p>
                    <a:p>
                      <a:pPr marL="342900" marR="0" lvl="0" indent="-342900" algn="just">
                        <a:spcBef>
                          <a:spcPts val="0"/>
                        </a:spcBef>
                        <a:spcAft>
                          <a:spcPts val="0"/>
                        </a:spcAft>
                        <a:buFont typeface="Symbol" panose="05050102010706020507" pitchFamily="18" charset="2"/>
                        <a:buChar char=""/>
                      </a:pPr>
                      <a:r>
                        <a:rPr lang="el-GR" sz="1000" dirty="0">
                          <a:effectLst/>
                        </a:rPr>
                        <a:t>Προστασία, διατήρηση και διαχείριση της βιοποικιλότητας και η αποφυγή απώλειας </a:t>
                      </a:r>
                      <a:r>
                        <a:rPr lang="el-GR" sz="1000" dirty="0" err="1">
                          <a:effectLst/>
                        </a:rPr>
                        <a:t>οικοσυστηµάτων</a:t>
                      </a:r>
                      <a:r>
                        <a:rPr lang="el-GR" sz="1000" dirty="0">
                          <a:effectLst/>
                        </a:rPr>
                        <a:t>,</a:t>
                      </a:r>
                      <a:endParaRPr lang="en-US" sz="1400" dirty="0">
                        <a:effectLst/>
                      </a:endParaRPr>
                    </a:p>
                    <a:p>
                      <a:pPr marL="342900" marR="0" lvl="0" indent="-342900" algn="just">
                        <a:spcBef>
                          <a:spcPts val="0"/>
                        </a:spcBef>
                        <a:spcAft>
                          <a:spcPts val="0"/>
                        </a:spcAft>
                        <a:buFont typeface="Symbol" panose="05050102010706020507" pitchFamily="18" charset="2"/>
                        <a:buChar char=""/>
                      </a:pPr>
                      <a:r>
                        <a:rPr lang="el-GR" sz="1000" dirty="0">
                          <a:effectLst/>
                        </a:rPr>
                        <a:t>Αποφυγή διάσπασης και κατακερματισμού βιοτόπων και φυσικών περιοχών (διατήρηση της συνοχής των οικοτόπων στις προστατευόμενες περιοχές)  </a:t>
                      </a:r>
                      <a:endParaRPr lang="en-US" sz="1400" dirty="0">
                        <a:effectLst/>
                      </a:endParaRPr>
                    </a:p>
                    <a:p>
                      <a:pPr marL="342900" marR="0" lvl="0" indent="-342900" algn="just">
                        <a:spcBef>
                          <a:spcPts val="0"/>
                        </a:spcBef>
                        <a:spcAft>
                          <a:spcPts val="0"/>
                        </a:spcAft>
                        <a:buFont typeface="Symbol" panose="05050102010706020507" pitchFamily="18" charset="2"/>
                        <a:buChar char=""/>
                      </a:pPr>
                      <a:r>
                        <a:rPr lang="el-GR" sz="1000" dirty="0">
                          <a:effectLst/>
                        </a:rPr>
                        <a:t>Αποφυγή πρόκλησης βλαβών στη χλωρίδα και στην πανίδα, στις φυσικές περιοχές και στα </a:t>
                      </a:r>
                      <a:r>
                        <a:rPr lang="el-GR" sz="1000" dirty="0" err="1">
                          <a:effectLst/>
                        </a:rPr>
                        <a:t>προστατευόµενα</a:t>
                      </a:r>
                      <a:r>
                        <a:rPr lang="el-GR" sz="1000" dirty="0">
                          <a:effectLst/>
                        </a:rPr>
                        <a:t> είδη</a:t>
                      </a:r>
                      <a:endParaRPr lang="en-US" sz="1400" dirty="0">
                        <a:effectLst/>
                        <a:latin typeface="Times New Roman" panose="02020603050405020304" pitchFamily="18" charset="0"/>
                        <a:ea typeface="Times New Roman" panose="02020603050405020304" pitchFamily="18" charset="0"/>
                      </a:endParaRPr>
                    </a:p>
                  </a:txBody>
                  <a:tcPr marL="64759" marR="64759" marT="0" marB="0"/>
                </a:tc>
                <a:extLst>
                  <a:ext uri="{0D108BD9-81ED-4DB2-BD59-A6C34878D82A}">
                    <a16:rowId xmlns:a16="http://schemas.microsoft.com/office/drawing/2014/main" val="3427930022"/>
                  </a:ext>
                </a:extLst>
              </a:tr>
              <a:tr h="653226">
                <a:tc>
                  <a:txBody>
                    <a:bodyPr/>
                    <a:lstStyle/>
                    <a:p>
                      <a:pPr marL="0" marR="0" algn="just">
                        <a:spcBef>
                          <a:spcPts val="0"/>
                        </a:spcBef>
                        <a:spcAft>
                          <a:spcPts val="0"/>
                        </a:spcAft>
                      </a:pPr>
                      <a:r>
                        <a:rPr lang="el-GR" sz="1000">
                          <a:effectLst/>
                        </a:rPr>
                        <a:t>Π2. Χλωρίδα</a:t>
                      </a:r>
                      <a:endParaRPr lang="en-US" sz="1400">
                        <a:effectLst/>
                      </a:endParaRPr>
                    </a:p>
                    <a:p>
                      <a:pPr marL="342900" marR="0" lvl="0" indent="-342900" algn="just">
                        <a:spcBef>
                          <a:spcPts val="0"/>
                        </a:spcBef>
                        <a:spcAft>
                          <a:spcPts val="0"/>
                        </a:spcAft>
                        <a:buFont typeface="Symbol" panose="05050102010706020507" pitchFamily="18" charset="2"/>
                        <a:buChar char=""/>
                      </a:pPr>
                      <a:r>
                        <a:rPr lang="el-GR" sz="1000">
                          <a:effectLst/>
                        </a:rPr>
                        <a:t>Αποφυγή μείωσης του αριθμού και της δυνατότητας εξάπλωσης των απειλούμενων ειδών </a:t>
                      </a:r>
                      <a:endParaRPr lang="en-US" sz="1400">
                        <a:effectLst/>
                      </a:endParaRPr>
                    </a:p>
                    <a:p>
                      <a:pPr marL="342900" marR="0" lvl="0" indent="-342900" algn="just">
                        <a:spcBef>
                          <a:spcPts val="0"/>
                        </a:spcBef>
                        <a:spcAft>
                          <a:spcPts val="0"/>
                        </a:spcAft>
                        <a:buFont typeface="Symbol" panose="05050102010706020507" pitchFamily="18" charset="2"/>
                        <a:buChar char=""/>
                      </a:pPr>
                      <a:r>
                        <a:rPr lang="el-GR" sz="1000">
                          <a:effectLst/>
                        </a:rPr>
                        <a:t>Αποφυγή μείωσης του αριθμού και της δυνατότητας εξάπλωσης των ενδημικών ειδών,  </a:t>
                      </a:r>
                      <a:endParaRPr lang="en-US" sz="1400">
                        <a:effectLst/>
                      </a:endParaRPr>
                    </a:p>
                    <a:p>
                      <a:pPr marL="342900" marR="0" lvl="0" indent="-342900" algn="just">
                        <a:spcBef>
                          <a:spcPts val="0"/>
                        </a:spcBef>
                        <a:spcAft>
                          <a:spcPts val="0"/>
                        </a:spcAft>
                        <a:buFont typeface="Symbol" panose="05050102010706020507" pitchFamily="18" charset="2"/>
                        <a:buChar char=""/>
                      </a:pPr>
                      <a:r>
                        <a:rPr lang="el-GR" sz="1000">
                          <a:effectLst/>
                        </a:rPr>
                        <a:t>Διατήρηση και / ή αύξηση του συνολικού αριθμού των φυτικών ειδών</a:t>
                      </a:r>
                      <a:endParaRPr lang="en-US" sz="1400">
                        <a:effectLst/>
                      </a:endParaRPr>
                    </a:p>
                    <a:p>
                      <a:pPr marL="342900" marR="0" lvl="0" indent="-342900" algn="just">
                        <a:spcBef>
                          <a:spcPts val="0"/>
                        </a:spcBef>
                        <a:spcAft>
                          <a:spcPts val="0"/>
                        </a:spcAft>
                        <a:buFont typeface="Symbol" panose="05050102010706020507" pitchFamily="18" charset="2"/>
                        <a:buChar char=""/>
                      </a:pPr>
                      <a:r>
                        <a:rPr lang="el-GR" sz="1000">
                          <a:effectLst/>
                        </a:rPr>
                        <a:t>Διατήρηση και / ή αύξηση της συνολικής έκτασης δασικών οικοσυστημάτων</a:t>
                      </a:r>
                      <a:endParaRPr lang="en-US" sz="1400">
                        <a:effectLst/>
                        <a:latin typeface="Times New Roman" panose="02020603050405020304" pitchFamily="18" charset="0"/>
                        <a:ea typeface="Times New Roman" panose="02020603050405020304" pitchFamily="18" charset="0"/>
                      </a:endParaRPr>
                    </a:p>
                  </a:txBody>
                  <a:tcPr marL="64759" marR="64759" marT="0" marB="0"/>
                </a:tc>
                <a:extLst>
                  <a:ext uri="{0D108BD9-81ED-4DB2-BD59-A6C34878D82A}">
                    <a16:rowId xmlns:a16="http://schemas.microsoft.com/office/drawing/2014/main" val="1774949025"/>
                  </a:ext>
                </a:extLst>
              </a:tr>
              <a:tr h="602307">
                <a:tc>
                  <a:txBody>
                    <a:bodyPr/>
                    <a:lstStyle/>
                    <a:p>
                      <a:pPr marL="0" marR="0" algn="just">
                        <a:spcBef>
                          <a:spcPts val="0"/>
                        </a:spcBef>
                        <a:spcAft>
                          <a:spcPts val="0"/>
                        </a:spcAft>
                      </a:pPr>
                      <a:r>
                        <a:rPr lang="el-GR" sz="1050" dirty="0">
                          <a:effectLst/>
                        </a:rPr>
                        <a:t>Π3. Πανίδα</a:t>
                      </a:r>
                      <a:endParaRPr lang="en-US" sz="1400" dirty="0">
                        <a:effectLst/>
                      </a:endParaRPr>
                    </a:p>
                    <a:p>
                      <a:pPr marL="342900" marR="0" lvl="0" indent="-342900" algn="just">
                        <a:spcBef>
                          <a:spcPts val="0"/>
                        </a:spcBef>
                        <a:spcAft>
                          <a:spcPts val="0"/>
                        </a:spcAft>
                        <a:buFont typeface="Symbol" panose="05050102010706020507" pitchFamily="18" charset="2"/>
                        <a:buChar char=""/>
                      </a:pPr>
                      <a:r>
                        <a:rPr lang="el-GR" sz="1000" dirty="0">
                          <a:effectLst/>
                        </a:rPr>
                        <a:t>Αποφυγή μείωσης του αριθμού των απειλούμενων ειδών (συμπεριλαμβανομένων των βιοτόπων που διαβιούν), </a:t>
                      </a:r>
                      <a:endParaRPr lang="en-US" sz="1400" dirty="0">
                        <a:effectLst/>
                      </a:endParaRPr>
                    </a:p>
                    <a:p>
                      <a:pPr marL="342900" marR="0" lvl="0" indent="-342900" algn="just">
                        <a:spcBef>
                          <a:spcPts val="0"/>
                        </a:spcBef>
                        <a:spcAft>
                          <a:spcPts val="0"/>
                        </a:spcAft>
                        <a:buFont typeface="Symbol" panose="05050102010706020507" pitchFamily="18" charset="2"/>
                        <a:buChar char=""/>
                      </a:pPr>
                      <a:r>
                        <a:rPr lang="el-GR" sz="1000" dirty="0">
                          <a:effectLst/>
                        </a:rPr>
                        <a:t>Αποφυγή μείωσης του αριθμού των ενδημικών ειδών (συμπεριλαμβανομένων των βιοτόπων που διαβιούν)</a:t>
                      </a:r>
                      <a:endParaRPr lang="en-US" sz="1400" dirty="0">
                        <a:effectLst/>
                        <a:latin typeface="Times New Roman" panose="02020603050405020304" pitchFamily="18" charset="0"/>
                        <a:ea typeface="Times New Roman" panose="02020603050405020304" pitchFamily="18" charset="0"/>
                      </a:endParaRPr>
                    </a:p>
                  </a:txBody>
                  <a:tcPr marL="64759" marR="64759" marT="0" marB="0"/>
                </a:tc>
                <a:extLst>
                  <a:ext uri="{0D108BD9-81ED-4DB2-BD59-A6C34878D82A}">
                    <a16:rowId xmlns:a16="http://schemas.microsoft.com/office/drawing/2014/main" val="400956938"/>
                  </a:ext>
                </a:extLst>
              </a:tr>
            </a:tbl>
          </a:graphicData>
        </a:graphic>
      </p:graphicFrame>
    </p:spTree>
    <p:extLst>
      <p:ext uri="{BB962C8B-B14F-4D97-AF65-F5344CB8AC3E}">
        <p14:creationId xmlns:p14="http://schemas.microsoft.com/office/powerpoint/2010/main" val="48568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1440005" y="484367"/>
            <a:ext cx="9603275" cy="1049235"/>
          </a:xfrm>
        </p:spPr>
        <p:txBody>
          <a:bodyPr/>
          <a:lstStyle/>
          <a:p>
            <a:r>
              <a:rPr lang="el-GR" dirty="0"/>
              <a:t>ΜΕΘΟΔΟΛΟΓΙΑ ΣΜΠΕ</a:t>
            </a:r>
            <a:r>
              <a:rPr lang="en-US" dirty="0"/>
              <a:t> (3)</a:t>
            </a:r>
          </a:p>
        </p:txBody>
      </p:sp>
      <p:sp>
        <p:nvSpPr>
          <p:cNvPr id="21" name="Rectangle 20">
            <a:extLst>
              <a:ext uri="{FF2B5EF4-FFF2-40B4-BE49-F238E27FC236}">
                <a16:creationId xmlns:a16="http://schemas.microsoft.com/office/drawing/2014/main" id="{11AB3114-BCA9-499C-B2C0-0F1634990955}"/>
              </a:ext>
            </a:extLst>
          </p:cNvPr>
          <p:cNvSpPr/>
          <p:nvPr/>
        </p:nvSpPr>
        <p:spPr>
          <a:xfrm>
            <a:off x="622998" y="1929284"/>
            <a:ext cx="11455121" cy="2164503"/>
          </a:xfrm>
          <a:prstGeom prst="rect">
            <a:avLst/>
          </a:prstGeom>
        </p:spPr>
        <p:txBody>
          <a:bodyPr wrap="square">
            <a:spAutoFit/>
          </a:bodyPr>
          <a:lstStyle/>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Αξιολόγηση των σωρευτικών επιπτώσεων του ΕΣΔΕΚ, </a:t>
            </a:r>
            <a:r>
              <a:rPr lang="el-GR" dirty="0" err="1">
                <a:latin typeface="Trebuchet MS" panose="020B0603020202020204" pitchFamily="34" charset="0"/>
                <a:ea typeface="Times New Roman" panose="02020603050405020304" pitchFamily="18" charset="0"/>
                <a:cs typeface="Arial" panose="020B0604020202020204" pitchFamily="34" charset="0"/>
              </a:rPr>
              <a:t>καθορισµός</a:t>
            </a:r>
            <a:r>
              <a:rPr lang="el-GR" dirty="0">
                <a:latin typeface="Trebuchet MS" panose="020B0603020202020204" pitchFamily="34" charset="0"/>
                <a:ea typeface="Times New Roman" panose="02020603050405020304" pitchFamily="18" charset="0"/>
                <a:cs typeface="Arial" panose="020B0604020202020204" pitchFamily="34" charset="0"/>
              </a:rPr>
              <a:t> του χαρακτήρα τους και </a:t>
            </a:r>
            <a:r>
              <a:rPr lang="el-GR" dirty="0" err="1">
                <a:latin typeface="Trebuchet MS" panose="020B0603020202020204" pitchFamily="34" charset="0"/>
                <a:ea typeface="Times New Roman" panose="02020603050405020304" pitchFamily="18" charset="0"/>
                <a:cs typeface="Arial" panose="020B0604020202020204" pitchFamily="34" charset="0"/>
              </a:rPr>
              <a:t>διαµόρφωση</a:t>
            </a:r>
            <a:r>
              <a:rPr lang="el-GR" dirty="0">
                <a:latin typeface="Trebuchet MS" panose="020B0603020202020204" pitchFamily="34" charset="0"/>
                <a:ea typeface="Times New Roman" panose="02020603050405020304" pitchFamily="18" charset="0"/>
                <a:cs typeface="Arial" panose="020B0604020202020204" pitchFamily="34" charset="0"/>
              </a:rPr>
              <a:t> τελικών </a:t>
            </a:r>
            <a:r>
              <a:rPr lang="el-GR" dirty="0" err="1">
                <a:latin typeface="Trebuchet MS" panose="020B0603020202020204" pitchFamily="34" charset="0"/>
                <a:ea typeface="Times New Roman" panose="02020603050405020304" pitchFamily="18" charset="0"/>
                <a:cs typeface="Arial" panose="020B0604020202020204" pitchFamily="34" charset="0"/>
              </a:rPr>
              <a:t>συµπερασµάτων</a:t>
            </a:r>
            <a:r>
              <a:rPr lang="el-GR" dirty="0">
                <a:latin typeface="Trebuchet MS" panose="020B0603020202020204" pitchFamily="34" charset="0"/>
                <a:ea typeface="Times New Roman" panose="02020603050405020304" pitchFamily="18" charset="0"/>
                <a:cs typeface="Arial" panose="020B0604020202020204" pitchFamily="34" charset="0"/>
              </a:rPr>
              <a:t> για την επίδραση του ΕΣΔΕΚ στους κύριους </a:t>
            </a:r>
            <a:r>
              <a:rPr lang="el-GR" dirty="0" err="1">
                <a:latin typeface="Trebuchet MS" panose="020B0603020202020204" pitchFamily="34" charset="0"/>
                <a:ea typeface="Times New Roman" panose="02020603050405020304" pitchFamily="18" charset="0"/>
                <a:cs typeface="Arial" panose="020B0604020202020204" pitchFamily="34" charset="0"/>
              </a:rPr>
              <a:t>τοµείς</a:t>
            </a:r>
            <a:r>
              <a:rPr lang="el-GR" dirty="0">
                <a:latin typeface="Trebuchet MS" panose="020B0603020202020204" pitchFamily="34" charset="0"/>
                <a:ea typeface="Times New Roman" panose="02020603050405020304" pitchFamily="18" charset="0"/>
                <a:cs typeface="Arial" panose="020B0604020202020204" pitchFamily="34" charset="0"/>
              </a:rPr>
              <a:t> του περιβάλλοντος, </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err="1">
                <a:latin typeface="Trebuchet MS" panose="020B0603020202020204" pitchFamily="34" charset="0"/>
                <a:ea typeface="Times New Roman" panose="02020603050405020304" pitchFamily="18" charset="0"/>
                <a:cs typeface="Arial" panose="020B0604020202020204" pitchFamily="34" charset="0"/>
              </a:rPr>
              <a:t>Καθορισµός</a:t>
            </a:r>
            <a:r>
              <a:rPr lang="el-GR" dirty="0">
                <a:latin typeface="Trebuchet MS" panose="020B0603020202020204" pitchFamily="34" charset="0"/>
                <a:ea typeface="Times New Roman" panose="02020603050405020304" pitchFamily="18" charset="0"/>
                <a:cs typeface="Arial" panose="020B0604020202020204" pitchFamily="34" charset="0"/>
              </a:rPr>
              <a:t> και παρουσίαση  µ</a:t>
            </a:r>
            <a:r>
              <a:rPr lang="el-GR" dirty="0" err="1">
                <a:latin typeface="Trebuchet MS" panose="020B0603020202020204" pitchFamily="34" charset="0"/>
                <a:ea typeface="Times New Roman" panose="02020603050405020304" pitchFamily="18" charset="0"/>
                <a:cs typeface="Arial" panose="020B0604020202020204" pitchFamily="34" charset="0"/>
              </a:rPr>
              <a:t>έτρων</a:t>
            </a:r>
            <a:r>
              <a:rPr lang="el-GR" dirty="0">
                <a:latin typeface="Trebuchet MS" panose="020B0603020202020204" pitchFamily="34" charset="0"/>
                <a:ea typeface="Times New Roman" panose="02020603050405020304" pitchFamily="18" charset="0"/>
                <a:cs typeface="Arial" panose="020B0604020202020204" pitchFamily="34" charset="0"/>
              </a:rPr>
              <a:t> </a:t>
            </a:r>
            <a:r>
              <a:rPr lang="el-GR" dirty="0" err="1">
                <a:latin typeface="Trebuchet MS" panose="020B0603020202020204" pitchFamily="34" charset="0"/>
                <a:ea typeface="Times New Roman" panose="02020603050405020304" pitchFamily="18" charset="0"/>
                <a:cs typeface="Arial" panose="020B0604020202020204" pitchFamily="34" charset="0"/>
              </a:rPr>
              <a:t>αντιµετώπισης</a:t>
            </a:r>
            <a:r>
              <a:rPr lang="el-GR" dirty="0">
                <a:latin typeface="Trebuchet MS" panose="020B0603020202020204" pitchFamily="34" charset="0"/>
                <a:ea typeface="Times New Roman" panose="02020603050405020304" pitchFamily="18" charset="0"/>
                <a:cs typeface="Arial" panose="020B0604020202020204" pitchFamily="34" charset="0"/>
              </a:rPr>
              <a:t> των επιπτώσεων,</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Πρόταση </a:t>
            </a:r>
            <a:r>
              <a:rPr lang="el-GR" dirty="0" err="1">
                <a:latin typeface="Trebuchet MS" panose="020B0603020202020204" pitchFamily="34" charset="0"/>
                <a:ea typeface="Times New Roman" panose="02020603050405020304" pitchFamily="18" charset="0"/>
                <a:cs typeface="Arial" panose="020B0604020202020204" pitchFamily="34" charset="0"/>
              </a:rPr>
              <a:t>προγρά</a:t>
            </a:r>
            <a:r>
              <a:rPr lang="el-GR" dirty="0">
                <a:latin typeface="Trebuchet MS" panose="020B0603020202020204" pitchFamily="34" charset="0"/>
                <a:ea typeface="Times New Roman" panose="02020603050405020304" pitchFamily="18" charset="0"/>
                <a:cs typeface="Arial" panose="020B0604020202020204" pitchFamily="34" charset="0"/>
              </a:rPr>
              <a:t>µµ</a:t>
            </a:r>
            <a:r>
              <a:rPr lang="el-GR" dirty="0" err="1">
                <a:latin typeface="Trebuchet MS" panose="020B0603020202020204" pitchFamily="34" charset="0"/>
                <a:ea typeface="Times New Roman" panose="02020603050405020304" pitchFamily="18" charset="0"/>
                <a:cs typeface="Arial" panose="020B0604020202020204" pitchFamily="34" charset="0"/>
              </a:rPr>
              <a:t>ατος</a:t>
            </a:r>
            <a:r>
              <a:rPr lang="el-GR" dirty="0">
                <a:latin typeface="Trebuchet MS" panose="020B0603020202020204" pitchFamily="34" charset="0"/>
                <a:ea typeface="Times New Roman" panose="02020603050405020304" pitchFamily="18" charset="0"/>
                <a:cs typeface="Arial" panose="020B0604020202020204" pitchFamily="34" charset="0"/>
              </a:rPr>
              <a:t> παρακολούθησης των επιπτώσεων κατά την </a:t>
            </a:r>
            <a:r>
              <a:rPr lang="el-GR" dirty="0" err="1">
                <a:latin typeface="Trebuchet MS" panose="020B0603020202020204" pitchFamily="34" charset="0"/>
                <a:ea typeface="Times New Roman" panose="02020603050405020304" pitchFamily="18" charset="0"/>
                <a:cs typeface="Arial" panose="020B0604020202020204" pitchFamily="34" charset="0"/>
              </a:rPr>
              <a:t>εφαρµογή</a:t>
            </a:r>
            <a:r>
              <a:rPr lang="el-GR" dirty="0">
                <a:latin typeface="Trebuchet MS" panose="020B0603020202020204" pitchFamily="34" charset="0"/>
                <a:ea typeface="Times New Roman" panose="02020603050405020304" pitchFamily="18" charset="0"/>
                <a:cs typeface="Arial" panose="020B0604020202020204" pitchFamily="34" charset="0"/>
              </a:rPr>
              <a:t> του ΕΣΔΕΚ, µε βάση κατάλληλους περιβαλλοντικούς δείκτες, </a:t>
            </a:r>
            <a:endParaRPr lang="en-US"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073326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1440005" y="484367"/>
            <a:ext cx="9603275" cy="1049235"/>
          </a:xfrm>
        </p:spPr>
        <p:txBody>
          <a:bodyPr/>
          <a:lstStyle/>
          <a:p>
            <a:r>
              <a:rPr lang="el-GR" dirty="0"/>
              <a:t>ΜΕΘΟΔΟΛΟΓΙΑ ΣΜΠΕ</a:t>
            </a:r>
            <a:r>
              <a:rPr lang="en-US" dirty="0"/>
              <a:t> (4)</a:t>
            </a:r>
          </a:p>
        </p:txBody>
      </p:sp>
      <p:sp>
        <p:nvSpPr>
          <p:cNvPr id="21" name="Rectangle 20">
            <a:extLst>
              <a:ext uri="{FF2B5EF4-FFF2-40B4-BE49-F238E27FC236}">
                <a16:creationId xmlns:a16="http://schemas.microsoft.com/office/drawing/2014/main" id="{11AB3114-BCA9-499C-B2C0-0F1634990955}"/>
              </a:ext>
            </a:extLst>
          </p:cNvPr>
          <p:cNvSpPr/>
          <p:nvPr/>
        </p:nvSpPr>
        <p:spPr>
          <a:xfrm>
            <a:off x="622998" y="1929284"/>
            <a:ext cx="11455121" cy="4272773"/>
          </a:xfrm>
          <a:prstGeom prst="rect">
            <a:avLst/>
          </a:prstGeom>
        </p:spPr>
        <p:txBody>
          <a:bodyPr wrap="square">
            <a:spAutoFit/>
          </a:bodyPr>
          <a:lstStyle/>
          <a:p>
            <a:pPr algn="just">
              <a:lnSpc>
                <a:spcPct val="130000"/>
              </a:lnSpc>
              <a:spcBef>
                <a:spcPts val="600"/>
              </a:spcBef>
              <a:spcAft>
                <a:spcPts val="600"/>
              </a:spcAft>
            </a:pPr>
            <a:r>
              <a:rPr lang="el-GR" dirty="0">
                <a:latin typeface="Trebuchet MS" panose="020B0603020202020204" pitchFamily="34" charset="0"/>
                <a:ea typeface="Times New Roman" panose="02020603050405020304" pitchFamily="18" charset="0"/>
                <a:cs typeface="Arial" panose="020B0604020202020204" pitchFamily="34" charset="0"/>
              </a:rPr>
              <a:t>Το Εθνικό Σχέδιο για την Ενέργεια και το Κλίμα προτείνει δύο σενάρια:</a:t>
            </a:r>
            <a:endParaRPr lang="en-US" dirty="0">
              <a:latin typeface="Times New Roman" panose="02020603050405020304" pitchFamily="18" charset="0"/>
              <a:ea typeface="Times New Roman" panose="02020603050405020304" pitchFamily="18"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με ισχύοντα μέτρα, και </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marL="342900" marR="0" lvl="0" indent="-342900" algn="just">
              <a:lnSpc>
                <a:spcPct val="130000"/>
              </a:lnSpc>
              <a:spcBef>
                <a:spcPts val="600"/>
              </a:spcBef>
              <a:spcAft>
                <a:spcPts val="600"/>
              </a:spcAft>
              <a:buFont typeface="Trebuchet MS" panose="020B0603020202020204" pitchFamily="34" charset="0"/>
              <a:buChar char="•"/>
            </a:pPr>
            <a:r>
              <a:rPr lang="el-GR" dirty="0">
                <a:latin typeface="Trebuchet MS" panose="020B0603020202020204" pitchFamily="34" charset="0"/>
                <a:ea typeface="Times New Roman" panose="02020603050405020304" pitchFamily="18" charset="0"/>
                <a:cs typeface="Arial" panose="020B0604020202020204" pitchFamily="34" charset="0"/>
              </a:rPr>
              <a:t>με προγραμματισμένες πολιτικές και μέτρα,</a:t>
            </a:r>
            <a:endParaRPr lang="en-US" dirty="0">
              <a:latin typeface="Times New Roman" panose="02020603050405020304" pitchFamily="18" charset="0"/>
              <a:ea typeface="Times New Roman" panose="02020603050405020304" pitchFamily="18" charset="0"/>
              <a:cs typeface="Arial" panose="020B0604020202020204" pitchFamily="34" charset="0"/>
            </a:endParaRPr>
          </a:p>
          <a:p>
            <a:pPr algn="just">
              <a:lnSpc>
                <a:spcPct val="130000"/>
              </a:lnSpc>
              <a:spcBef>
                <a:spcPts val="600"/>
              </a:spcBef>
              <a:spcAft>
                <a:spcPts val="600"/>
              </a:spcAft>
            </a:pPr>
            <a:r>
              <a:rPr lang="el-GR" dirty="0">
                <a:latin typeface="Trebuchet MS" panose="020B0603020202020204" pitchFamily="34" charset="0"/>
                <a:ea typeface="Times New Roman" panose="02020603050405020304" pitchFamily="18" charset="0"/>
                <a:cs typeface="Arial" panose="020B0604020202020204" pitchFamily="34" charset="0"/>
              </a:rPr>
              <a:t>τα οποία ικανοποιούν βασικές </a:t>
            </a:r>
            <a:r>
              <a:rPr lang="el-GR" dirty="0" err="1">
                <a:latin typeface="Trebuchet MS" panose="020B0603020202020204" pitchFamily="34" charset="0"/>
                <a:ea typeface="Times New Roman" panose="02020603050405020304" pitchFamily="18" charset="0"/>
                <a:cs typeface="Arial" panose="020B0604020202020204" pitchFamily="34" charset="0"/>
              </a:rPr>
              <a:t>παραµέτρους</a:t>
            </a:r>
            <a:r>
              <a:rPr lang="el-GR" dirty="0">
                <a:latin typeface="Trebuchet MS" panose="020B0603020202020204" pitchFamily="34" charset="0"/>
                <a:ea typeface="Times New Roman" panose="02020603050405020304" pitchFamily="18" charset="0"/>
                <a:cs typeface="Arial" panose="020B0604020202020204" pitchFamily="34" charset="0"/>
              </a:rPr>
              <a:t> και απαιτήσεις </a:t>
            </a:r>
            <a:r>
              <a:rPr lang="el-GR" dirty="0" err="1">
                <a:latin typeface="Trebuchet MS" panose="020B0603020202020204" pitchFamily="34" charset="0"/>
                <a:ea typeface="Times New Roman" panose="02020603050405020304" pitchFamily="18" charset="0"/>
                <a:cs typeface="Arial" panose="020B0604020202020204" pitchFamily="34" charset="0"/>
              </a:rPr>
              <a:t>σχεδιασµού</a:t>
            </a:r>
            <a:r>
              <a:rPr lang="el-GR" dirty="0">
                <a:latin typeface="Trebuchet MS" panose="020B0603020202020204" pitchFamily="34" charset="0"/>
                <a:ea typeface="Times New Roman" panose="02020603050405020304" pitchFamily="18" charset="0"/>
                <a:cs typeface="Arial" panose="020B0604020202020204" pitchFamily="34" charset="0"/>
              </a:rPr>
              <a:t>, αλλά συγχρόνως αντιπροσωπεύουν διαφορετικές προσεγγίσεις πολιτικής αλλά και επίπεδα επένδυσης. </a:t>
            </a:r>
            <a:endParaRPr lang="en-US" dirty="0">
              <a:latin typeface="Times New Roman" panose="02020603050405020304" pitchFamily="18" charset="0"/>
              <a:ea typeface="Times New Roman" panose="02020603050405020304" pitchFamily="18" charset="0"/>
            </a:endParaRPr>
          </a:p>
          <a:p>
            <a:pPr algn="just">
              <a:lnSpc>
                <a:spcPct val="130000"/>
              </a:lnSpc>
              <a:spcBef>
                <a:spcPts val="600"/>
              </a:spcBef>
              <a:spcAft>
                <a:spcPts val="600"/>
              </a:spcAft>
            </a:pPr>
            <a:r>
              <a:rPr lang="el-GR" dirty="0">
                <a:latin typeface="Trebuchet MS" panose="020B0603020202020204" pitchFamily="34" charset="0"/>
                <a:ea typeface="Times New Roman" panose="02020603050405020304" pitchFamily="18" charset="0"/>
                <a:cs typeface="Arial" panose="020B0604020202020204" pitchFamily="34" charset="0"/>
              </a:rPr>
              <a:t>Οι περιβαλλοντικές επιπτώσεις των δύο αυτών σεναρίων, συγκρίνονται στα πλαίσια της ΣΜΠΕ µε την υφιστάμενη κατάσταση του περιβάλλοντος, η οποία αντιστοιχεί με το </a:t>
            </a:r>
            <a:r>
              <a:rPr lang="el-GR" dirty="0" err="1">
                <a:latin typeface="Trebuchet MS" panose="020B0603020202020204" pitchFamily="34" charset="0"/>
                <a:ea typeface="Times New Roman" panose="02020603050405020304" pitchFamily="18" charset="0"/>
                <a:cs typeface="Arial" panose="020B0604020202020204" pitchFamily="34" charset="0"/>
              </a:rPr>
              <a:t>λεγόµενο</a:t>
            </a:r>
            <a:r>
              <a:rPr lang="el-GR" dirty="0">
                <a:latin typeface="Trebuchet MS" panose="020B0603020202020204" pitchFamily="34" charset="0"/>
                <a:ea typeface="Times New Roman" panose="02020603050405020304" pitchFamily="18" charset="0"/>
                <a:cs typeface="Arial" panose="020B0604020202020204" pitchFamily="34" charset="0"/>
              </a:rPr>
              <a:t> «Βασικό Σενάριο» το οποίο </a:t>
            </a:r>
            <a:r>
              <a:rPr lang="el-GR" dirty="0" err="1">
                <a:latin typeface="Trebuchet MS" panose="020B0603020202020204" pitchFamily="34" charset="0"/>
                <a:ea typeface="Times New Roman" panose="02020603050405020304" pitchFamily="18" charset="0"/>
                <a:cs typeface="Arial" panose="020B0604020202020204" pitchFamily="34" charset="0"/>
              </a:rPr>
              <a:t>χρησιµοποιείται</a:t>
            </a:r>
            <a:r>
              <a:rPr lang="el-GR" dirty="0">
                <a:latin typeface="Trebuchet MS" panose="020B0603020202020204" pitchFamily="34" charset="0"/>
                <a:ea typeface="Times New Roman" panose="02020603050405020304" pitchFamily="18" charset="0"/>
                <a:cs typeface="Arial" panose="020B0604020202020204" pitchFamily="34" charset="0"/>
              </a:rPr>
              <a:t> ως βάση σύγκρισης. Σε κάθε περίπτωση και για τα δύο υπό μελέτη σενάρια, θεωρείται </a:t>
            </a:r>
            <a:r>
              <a:rPr lang="el-GR" dirty="0" err="1">
                <a:latin typeface="Trebuchet MS" panose="020B0603020202020204" pitchFamily="34" charset="0"/>
                <a:ea typeface="Times New Roman" panose="02020603050405020304" pitchFamily="18" charset="0"/>
                <a:cs typeface="Arial" panose="020B0604020202020204" pitchFamily="34" charset="0"/>
              </a:rPr>
              <a:t>δεδοµένη</a:t>
            </a:r>
            <a:r>
              <a:rPr lang="el-GR" dirty="0">
                <a:latin typeface="Trebuchet MS" panose="020B0603020202020204" pitchFamily="34" charset="0"/>
                <a:ea typeface="Times New Roman" panose="02020603050405020304" pitchFamily="18" charset="0"/>
                <a:cs typeface="Arial" panose="020B0604020202020204" pitchFamily="34" charset="0"/>
              </a:rPr>
              <a:t> η παραδοχή ότι γίνεται πλήρης αξιοποίηση της ήδη </a:t>
            </a:r>
            <a:r>
              <a:rPr lang="el-GR" dirty="0" err="1">
                <a:latin typeface="Trebuchet MS" panose="020B0603020202020204" pitchFamily="34" charset="0"/>
                <a:ea typeface="Times New Roman" panose="02020603050405020304" pitchFamily="18" charset="0"/>
                <a:cs typeface="Arial" panose="020B0604020202020204" pitchFamily="34" charset="0"/>
              </a:rPr>
              <a:t>εγκατεστηµένης</a:t>
            </a:r>
            <a:r>
              <a:rPr lang="el-GR" dirty="0">
                <a:latin typeface="Trebuchet MS" panose="020B0603020202020204" pitchFamily="34" charset="0"/>
                <a:ea typeface="Times New Roman" panose="02020603050405020304" pitchFamily="18" charset="0"/>
                <a:cs typeface="Arial" panose="020B0604020202020204" pitchFamily="34" charset="0"/>
              </a:rPr>
              <a:t> </a:t>
            </a:r>
            <a:r>
              <a:rPr lang="el-GR" dirty="0" err="1">
                <a:latin typeface="Trebuchet MS" panose="020B0603020202020204" pitchFamily="34" charset="0"/>
                <a:ea typeface="Times New Roman" panose="02020603050405020304" pitchFamily="18" charset="0"/>
                <a:cs typeface="Arial" panose="020B0604020202020204" pitchFamily="34" charset="0"/>
              </a:rPr>
              <a:t>υποδοµής</a:t>
            </a:r>
            <a:r>
              <a:rPr lang="el-GR" dirty="0">
                <a:latin typeface="Trebuchet MS" panose="020B0603020202020204" pitchFamily="34" charset="0"/>
                <a:ea typeface="Times New Roman" panose="02020603050405020304" pitchFamily="18" charset="0"/>
                <a:cs typeface="Arial" panose="020B0604020202020204" pitchFamily="34" charset="0"/>
              </a:rPr>
              <a:t> µε κατάλληλη οργάνωση και βελτιστοποίηση της διαχείρισης των υπαρχουσών </a:t>
            </a:r>
            <a:r>
              <a:rPr lang="el-GR" dirty="0" err="1">
                <a:latin typeface="Trebuchet MS" panose="020B0603020202020204" pitchFamily="34" charset="0"/>
                <a:ea typeface="Times New Roman" panose="02020603050405020304" pitchFamily="18" charset="0"/>
                <a:cs typeface="Arial" panose="020B0604020202020204" pitchFamily="34" charset="0"/>
              </a:rPr>
              <a:t>υποδοµών</a:t>
            </a:r>
            <a:r>
              <a:rPr lang="el-GR" dirty="0">
                <a:latin typeface="Trebuchet MS" panose="020B0603020202020204" pitchFamily="34" charset="0"/>
                <a:ea typeface="Times New Roman" panose="02020603050405020304" pitchFamily="18" charset="0"/>
                <a:cs typeface="Arial" panose="020B0604020202020204" pitchFamily="34" charset="0"/>
              </a:rPr>
              <a:t> και </a:t>
            </a:r>
            <a:r>
              <a:rPr lang="el-GR" dirty="0" err="1">
                <a:latin typeface="Trebuchet MS" panose="020B0603020202020204" pitchFamily="34" charset="0"/>
                <a:ea typeface="Times New Roman" panose="02020603050405020304" pitchFamily="18" charset="0"/>
                <a:cs typeface="Arial" panose="020B0604020202020204" pitchFamily="34" charset="0"/>
              </a:rPr>
              <a:t>συστηµάτων</a:t>
            </a:r>
            <a:r>
              <a:rPr lang="el-GR" dirty="0">
                <a:latin typeface="Trebuchet MS" panose="020B0603020202020204" pitchFamily="34" charset="0"/>
                <a:ea typeface="Times New Roman" panose="02020603050405020304" pitchFamily="18" charset="0"/>
                <a:cs typeface="Arial" panose="020B0604020202020204" pitchFamily="34" charset="0"/>
              </a:rPr>
              <a:t>.</a:t>
            </a: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05425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2"/>
          <a:stretch>
            <a:fillRect/>
          </a:stretch>
        </p:blipFill>
        <p:spPr>
          <a:xfrm>
            <a:off x="168275" y="1979525"/>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95103" y="1979525"/>
            <a:ext cx="4783016" cy="359731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Μικρής κλίμακας αρνητικές επιπτώσεις από την κατασκευή και την  λειτουργία των απαιτούμενων υποδομών,</a:t>
            </a: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Επιπτώσεις τοπικού χαρακτήρα,</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Δεν επιτρέπεται η υλοποίηση τέτοιου χαρακτήρα έργων σε προστατευόμενες περιοχές ή περιοχές με υψηλή περιβαλλοντική αξία,</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Θετικές επιπτώσεις θα προκύψουν και από το σχέδιο </a:t>
            </a:r>
            <a:r>
              <a:rPr lang="el-GR" sz="1400" dirty="0" err="1">
                <a:latin typeface="Calibri" panose="020F0502020204030204" pitchFamily="34" charset="0"/>
                <a:cs typeface="Calibri" panose="020F0502020204030204" pitchFamily="34" charset="0"/>
              </a:rPr>
              <a:t>δενδροφύτευσης</a:t>
            </a:r>
            <a:r>
              <a:rPr lang="el-GR" sz="1400" dirty="0">
                <a:latin typeface="Calibri" panose="020F0502020204030204" pitchFamily="34" charset="0"/>
                <a:cs typeface="Calibri" panose="020F0502020204030204" pitchFamily="34" charset="0"/>
              </a:rPr>
              <a:t> 1,000,000 δένδρων ανά έτος που ισοδυναμεί με μείωση περίπου 200,000 τόνων </a:t>
            </a:r>
            <a:r>
              <a:rPr lang="en-US" sz="1400" dirty="0">
                <a:latin typeface="Calibri" panose="020F0502020204030204" pitchFamily="34" charset="0"/>
                <a:cs typeface="Calibri" panose="020F0502020204030204" pitchFamily="34" charset="0"/>
              </a:rPr>
              <a:t>CO</a:t>
            </a:r>
            <a:r>
              <a:rPr lang="el-GR" sz="1400" dirty="0">
                <a:latin typeface="Calibri" panose="020F0502020204030204" pitchFamily="34" charset="0"/>
                <a:cs typeface="Calibri" panose="020F0502020204030204" pitchFamily="34" charset="0"/>
              </a:rPr>
              <a:t>2 το έτος,</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Κατάληψη συνολική έκτασης 650 / 1775 εκταρίων</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Πιθανός επηρεασμός περιοχών </a:t>
            </a:r>
            <a:r>
              <a:rPr lang="en-US" sz="1400" dirty="0">
                <a:solidFill>
                  <a:srgbClr val="FFFF00"/>
                </a:solidFill>
                <a:latin typeface="Calibri" panose="020F0502020204030204" pitchFamily="34" charset="0"/>
                <a:cs typeface="Calibri" panose="020F0502020204030204" pitchFamily="34" charset="0"/>
              </a:rPr>
              <a:t>Natura</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Επιπτώσεις στα </a:t>
            </a:r>
            <a:r>
              <a:rPr lang="el-GR" sz="1400" dirty="0" err="1">
                <a:solidFill>
                  <a:srgbClr val="FFFF00"/>
                </a:solidFill>
                <a:latin typeface="Calibri" panose="020F0502020204030204" pitchFamily="34" charset="0"/>
                <a:cs typeface="Calibri" panose="020F0502020204030204" pitchFamily="34" charset="0"/>
              </a:rPr>
              <a:t>λειβάδια</a:t>
            </a:r>
            <a:r>
              <a:rPr lang="el-GR" sz="1400" dirty="0">
                <a:solidFill>
                  <a:srgbClr val="FFFF00"/>
                </a:solidFill>
                <a:latin typeface="Calibri" panose="020F0502020204030204" pitchFamily="34" charset="0"/>
                <a:cs typeface="Calibri" panose="020F0502020204030204" pitchFamily="34" charset="0"/>
              </a:rPr>
              <a:t> Ποσειδωνίας </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Επιπτώσεις στα παραποτάμια συστήματα </a:t>
            </a:r>
            <a:endParaRPr lang="en-US" sz="1400" dirty="0">
              <a:solidFill>
                <a:srgbClr val="FFFF00"/>
              </a:solidFill>
              <a:latin typeface="Calibri" panose="020F0502020204030204" pitchFamily="34" charset="0"/>
              <a:cs typeface="Calibri" panose="020F0502020204030204" pitchFamily="34" charset="0"/>
            </a:endParaRPr>
          </a:p>
          <a:p>
            <a:pPr algn="ctr"/>
            <a:endParaRPr lang="en-US" dirty="0"/>
          </a:p>
        </p:txBody>
      </p:sp>
      <p:grpSp>
        <p:nvGrpSpPr>
          <p:cNvPr id="5" name="Group 4">
            <a:extLst>
              <a:ext uri="{FF2B5EF4-FFF2-40B4-BE49-F238E27FC236}">
                <a16:creationId xmlns:a16="http://schemas.microsoft.com/office/drawing/2014/main" id="{01D6A463-9F38-41F2-8668-8015A49F853C}"/>
              </a:ext>
            </a:extLst>
          </p:cNvPr>
          <p:cNvGrpSpPr/>
          <p:nvPr/>
        </p:nvGrpSpPr>
        <p:grpSpPr>
          <a:xfrm>
            <a:off x="157216" y="4203408"/>
            <a:ext cx="12192000" cy="1552311"/>
            <a:chOff x="157216" y="4203408"/>
            <a:chExt cx="12192000" cy="1552311"/>
          </a:xfrm>
        </p:grpSpPr>
        <p:pic>
          <p:nvPicPr>
            <p:cNvPr id="25" name="Picture 24">
              <a:extLst>
                <a:ext uri="{FF2B5EF4-FFF2-40B4-BE49-F238E27FC236}">
                  <a16:creationId xmlns:a16="http://schemas.microsoft.com/office/drawing/2014/main" id="{3B13361A-2743-4582-99D7-65B4E26D93B1}"/>
                </a:ext>
              </a:extLst>
            </p:cNvPr>
            <p:cNvPicPr>
              <a:picLocks noChangeAspect="1"/>
            </p:cNvPicPr>
            <p:nvPr/>
          </p:nvPicPr>
          <p:blipFill>
            <a:blip r:embed="rId3"/>
            <a:stretch>
              <a:fillRect/>
            </a:stretch>
          </p:blipFill>
          <p:spPr>
            <a:xfrm>
              <a:off x="157216" y="4203408"/>
              <a:ext cx="12192000" cy="1552311"/>
            </a:xfrm>
            <a:prstGeom prst="rect">
              <a:avLst/>
            </a:prstGeom>
          </p:spPr>
        </p:pic>
        <p:sp>
          <p:nvSpPr>
            <p:cNvPr id="3" name="TextBox 2">
              <a:extLst>
                <a:ext uri="{FF2B5EF4-FFF2-40B4-BE49-F238E27FC236}">
                  <a16:creationId xmlns:a16="http://schemas.microsoft.com/office/drawing/2014/main" id="{662A2396-ADDD-47F7-BCE2-293B456940B6}"/>
                </a:ext>
              </a:extLst>
            </p:cNvPr>
            <p:cNvSpPr txBox="1"/>
            <p:nvPr/>
          </p:nvSpPr>
          <p:spPr>
            <a:xfrm>
              <a:off x="4239492" y="4594842"/>
              <a:ext cx="1128835" cy="769441"/>
            </a:xfrm>
            <a:prstGeom prst="rect">
              <a:avLst/>
            </a:prstGeom>
            <a:noFill/>
          </p:spPr>
          <p:txBody>
            <a:bodyPr wrap="none" rtlCol="0">
              <a:spAutoFit/>
            </a:bodyPr>
            <a:lstStyle/>
            <a:p>
              <a:r>
                <a:rPr lang="el-GR" sz="1100" b="1" dirty="0"/>
                <a:t>ΑΠΕ – </a:t>
              </a:r>
            </a:p>
            <a:p>
              <a:endParaRPr lang="el-GR" sz="1100" b="1" dirty="0"/>
            </a:p>
            <a:p>
              <a:r>
                <a:rPr lang="en-US" sz="1100" b="1" dirty="0" err="1"/>
                <a:t>EuroAsia</a:t>
              </a:r>
              <a:r>
                <a:rPr lang="en-US" sz="1100" b="1" dirty="0"/>
                <a:t> – </a:t>
              </a:r>
              <a:endParaRPr lang="el-GR" sz="1100" b="1" dirty="0"/>
            </a:p>
            <a:p>
              <a:r>
                <a:rPr lang="el-GR" sz="1100" b="1" dirty="0" err="1"/>
                <a:t>αντλιοταμίευση</a:t>
              </a:r>
              <a:endParaRPr lang="en-US" sz="1100" b="1" dirty="0"/>
            </a:p>
          </p:txBody>
        </p:sp>
        <p:sp>
          <p:nvSpPr>
            <p:cNvPr id="7" name="TextBox 6">
              <a:extLst>
                <a:ext uri="{FF2B5EF4-FFF2-40B4-BE49-F238E27FC236}">
                  <a16:creationId xmlns:a16="http://schemas.microsoft.com/office/drawing/2014/main" id="{E17B1297-C3B9-40E6-AEB0-38065E6C7461}"/>
                </a:ext>
              </a:extLst>
            </p:cNvPr>
            <p:cNvSpPr txBox="1"/>
            <p:nvPr/>
          </p:nvSpPr>
          <p:spPr>
            <a:xfrm>
              <a:off x="3142633" y="4548676"/>
              <a:ext cx="428322" cy="261610"/>
            </a:xfrm>
            <a:prstGeom prst="rect">
              <a:avLst/>
            </a:prstGeom>
            <a:noFill/>
          </p:spPr>
          <p:txBody>
            <a:bodyPr wrap="none" rtlCol="0">
              <a:spAutoFit/>
            </a:bodyPr>
            <a:lstStyle/>
            <a:p>
              <a:r>
                <a:rPr lang="el-GR" sz="1100" b="1" dirty="0"/>
                <a:t>ΑΠΕ</a:t>
              </a:r>
            </a:p>
          </p:txBody>
        </p:sp>
        <p:sp>
          <p:nvSpPr>
            <p:cNvPr id="8" name="TextBox 7">
              <a:extLst>
                <a:ext uri="{FF2B5EF4-FFF2-40B4-BE49-F238E27FC236}">
                  <a16:creationId xmlns:a16="http://schemas.microsoft.com/office/drawing/2014/main" id="{A7155050-DA26-4793-82C7-03665CFE2D5A}"/>
                </a:ext>
              </a:extLst>
            </p:cNvPr>
            <p:cNvSpPr txBox="1"/>
            <p:nvPr/>
          </p:nvSpPr>
          <p:spPr>
            <a:xfrm>
              <a:off x="3700264" y="5047255"/>
              <a:ext cx="668537" cy="430887"/>
            </a:xfrm>
            <a:prstGeom prst="rect">
              <a:avLst/>
            </a:prstGeom>
            <a:noFill/>
          </p:spPr>
          <p:txBody>
            <a:bodyPr wrap="square" rtlCol="0">
              <a:spAutoFit/>
            </a:bodyPr>
            <a:lstStyle/>
            <a:p>
              <a:r>
                <a:rPr lang="el-GR" sz="1100" b="1" dirty="0"/>
                <a:t>Μείωση </a:t>
              </a:r>
              <a:r>
                <a:rPr lang="en-US" sz="1100" b="1" dirty="0"/>
                <a:t>CO</a:t>
              </a:r>
              <a:r>
                <a:rPr lang="en-US" sz="1100" b="1" baseline="-25000" dirty="0"/>
                <a:t>2</a:t>
              </a:r>
              <a:endParaRPr lang="el-GR" sz="1100" b="1" baseline="-25000" dirty="0"/>
            </a:p>
          </p:txBody>
        </p:sp>
      </p:grpSp>
    </p:spTree>
    <p:extLst>
      <p:ext uri="{BB962C8B-B14F-4D97-AF65-F5344CB8AC3E}">
        <p14:creationId xmlns:p14="http://schemas.microsoft.com/office/powerpoint/2010/main" val="32994115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3"/>
          <a:stretch>
            <a:fillRect/>
          </a:stretch>
        </p:blipFill>
        <p:spPr>
          <a:xfrm>
            <a:off x="136525" y="2201982"/>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201982"/>
            <a:ext cx="4783016" cy="32229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algn="ctr"/>
            <a:r>
              <a:rPr lang="el-GR" dirty="0">
                <a:latin typeface="Calibri" panose="020F0502020204030204" pitchFamily="34" charset="0"/>
                <a:cs typeface="Calibri" panose="020F0502020204030204" pitchFamily="34" charset="0"/>
              </a:rPr>
              <a:t>Θετικές Επιπτώσεις :</a:t>
            </a:r>
          </a:p>
          <a:p>
            <a:pPr algn="ctr"/>
            <a:endParaRPr lang="el-GR" dirty="0"/>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Προστασία της ανθρώπινης υγείας και του περιβάλλοντος</a:t>
            </a:r>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Συνεισφορά στη  βιώσιμη ανάπτυξη</a:t>
            </a:r>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Δημιουργία υποδομών που συμβάλουν στην βελτίωση των συνθηκών διαβίωσης των πολιτών</a:t>
            </a:r>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Νέες ευκαιρίες απασχόλησης</a:t>
            </a:r>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Μείωση του μεγέθους της ενεργειακής φτώχειας</a:t>
            </a:r>
          </a:p>
          <a:p>
            <a:pPr algn="ctr"/>
            <a:endParaRPr lang="en-US" dirty="0"/>
          </a:p>
        </p:txBody>
      </p:sp>
      <p:graphicFrame>
        <p:nvGraphicFramePr>
          <p:cNvPr id="15" name="Object 14">
            <a:extLst>
              <a:ext uri="{FF2B5EF4-FFF2-40B4-BE49-F238E27FC236}">
                <a16:creationId xmlns:a16="http://schemas.microsoft.com/office/drawing/2014/main" id="{CD41935C-721D-4B98-8AB3-59BE2A48ED36}"/>
              </a:ext>
            </a:extLst>
          </p:cNvPr>
          <p:cNvGraphicFramePr>
            <a:graphicFrameLocks noChangeAspect="1"/>
          </p:cNvGraphicFramePr>
          <p:nvPr>
            <p:extLst>
              <p:ext uri="{D42A27DB-BD31-4B8C-83A1-F6EECF244321}">
                <p14:modId xmlns:p14="http://schemas.microsoft.com/office/powerpoint/2010/main" val="4062543284"/>
              </p:ext>
            </p:extLst>
          </p:nvPr>
        </p:nvGraphicFramePr>
        <p:xfrm>
          <a:off x="138113" y="4360863"/>
          <a:ext cx="12022137" cy="922337"/>
        </p:xfrm>
        <a:graphic>
          <a:graphicData uri="http://schemas.openxmlformats.org/presentationml/2006/ole">
            <mc:AlternateContent xmlns:mc="http://schemas.openxmlformats.org/markup-compatibility/2006">
              <mc:Choice xmlns:v="urn:schemas-microsoft-com:vml" Requires="v">
                <p:oleObj spid="_x0000_s23681" name="Document" r:id="rId4" imgW="14086341" imgH="1079503" progId="Word.Document.12">
                  <p:embed/>
                </p:oleObj>
              </mc:Choice>
              <mc:Fallback>
                <p:oleObj name="Document" r:id="rId4" imgW="14086341" imgH="1079503" progId="Word.Document.12">
                  <p:embed/>
                  <p:pic>
                    <p:nvPicPr>
                      <p:cNvPr id="0" name=""/>
                      <p:cNvPicPr/>
                      <p:nvPr/>
                    </p:nvPicPr>
                    <p:blipFill>
                      <a:blip r:embed="rId5"/>
                      <a:stretch>
                        <a:fillRect/>
                      </a:stretch>
                    </p:blipFill>
                    <p:spPr>
                      <a:xfrm>
                        <a:off x="138113" y="4360863"/>
                        <a:ext cx="12022137" cy="922337"/>
                      </a:xfrm>
                      <a:prstGeom prst="rect">
                        <a:avLst/>
                      </a:prstGeom>
                    </p:spPr>
                  </p:pic>
                </p:oleObj>
              </mc:Fallback>
            </mc:AlternateContent>
          </a:graphicData>
        </a:graphic>
      </p:graphicFrame>
    </p:spTree>
    <p:extLst>
      <p:ext uri="{BB962C8B-B14F-4D97-AF65-F5344CB8AC3E}">
        <p14:creationId xmlns:p14="http://schemas.microsoft.com/office/powerpoint/2010/main" val="1039700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ΠΑΡΟΥΣΙΑΣΗ ΤΟΥ ΕΡΓΟΥ</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625033" y="2015733"/>
            <a:ext cx="10984375" cy="2566100"/>
          </a:xfrm>
        </p:spPr>
        <p:txBody>
          <a:bodyPr>
            <a:normAutofit/>
          </a:bodyPr>
          <a:lstStyle/>
          <a:p>
            <a:pPr algn="just"/>
            <a:r>
              <a:rPr lang="el-GR" sz="2400" dirty="0">
                <a:latin typeface="Calibri" panose="020F0502020204030204" pitchFamily="34" charset="0"/>
                <a:cs typeface="Calibri" panose="020F0502020204030204" pitchFamily="34" charset="0"/>
              </a:rPr>
              <a:t>Η ΣΜΠΕ ετοιμάστηκε παράλληλα με την εκπόνηση του Τελικού Εθνικού Σχεδίου για την Ενέργεια και το Κλίμα,</a:t>
            </a:r>
          </a:p>
          <a:p>
            <a:pPr algn="just"/>
            <a:r>
              <a:rPr lang="el-GR" sz="2400" dirty="0">
                <a:latin typeface="Calibri" panose="020F0502020204030204" pitchFamily="34" charset="0"/>
                <a:cs typeface="Calibri" panose="020F0502020204030204" pitchFamily="34" charset="0"/>
              </a:rPr>
              <a:t>Εξετάστηκαν τα προτεινόμενα μέτρα και πολιτικές τα οποία αναλύθηκαν διεξοδικά στην μελέτη αντικτύπου για τον Κανονισμό της Διακυβέρνησης για την Ενέργεια και το Κλίμα (Μελέτη Αντικτύπου, Θεόδωρος Ζαχαριάδης και άλλοι, 2019) </a:t>
            </a:r>
          </a:p>
          <a:p>
            <a:pPr algn="just"/>
            <a:endParaRPr lang="el-GR"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164871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6E47704D-20FF-4546-A50A-7A3AB3947D8F}"/>
              </a:ext>
            </a:extLst>
          </p:cNvPr>
          <p:cNvGraphicFramePr>
            <a:graphicFrameLocks noChangeAspect="1"/>
          </p:cNvGraphicFramePr>
          <p:nvPr>
            <p:extLst>
              <p:ext uri="{D42A27DB-BD31-4B8C-83A1-F6EECF244321}">
                <p14:modId xmlns:p14="http://schemas.microsoft.com/office/powerpoint/2010/main" val="3016448795"/>
              </p:ext>
            </p:extLst>
          </p:nvPr>
        </p:nvGraphicFramePr>
        <p:xfrm>
          <a:off x="136525" y="4305792"/>
          <a:ext cx="11885014" cy="1360277"/>
        </p:xfrm>
        <a:graphic>
          <a:graphicData uri="http://schemas.openxmlformats.org/presentationml/2006/ole">
            <mc:AlternateContent xmlns:mc="http://schemas.openxmlformats.org/markup-compatibility/2006">
              <mc:Choice xmlns:v="urn:schemas-microsoft-com:vml" Requires="v">
                <p:oleObj spid="_x0000_s24705" name="Document" r:id="rId3" imgW="14064703" imgH="1609716" progId="Word.Document.12">
                  <p:embed/>
                </p:oleObj>
              </mc:Choice>
              <mc:Fallback>
                <p:oleObj name="Document" r:id="rId3" imgW="14064703" imgH="1609716" progId="Word.Document.12">
                  <p:embed/>
                  <p:pic>
                    <p:nvPicPr>
                      <p:cNvPr id="0" name=""/>
                      <p:cNvPicPr/>
                      <p:nvPr/>
                    </p:nvPicPr>
                    <p:blipFill>
                      <a:blip r:embed="rId4"/>
                      <a:stretch>
                        <a:fillRect/>
                      </a:stretch>
                    </p:blipFill>
                    <p:spPr>
                      <a:xfrm>
                        <a:off x="136525" y="4305792"/>
                        <a:ext cx="11885014" cy="1360277"/>
                      </a:xfrm>
                      <a:prstGeom prst="rect">
                        <a:avLst/>
                      </a:prstGeom>
                    </p:spPr>
                  </p:pic>
                </p:oleObj>
              </mc:Fallback>
            </mc:AlternateContent>
          </a:graphicData>
        </a:graphic>
      </p:graphicFrame>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5"/>
          <a:stretch>
            <a:fillRect/>
          </a:stretch>
        </p:blipFill>
        <p:spPr>
          <a:xfrm>
            <a:off x="170461" y="2164755"/>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201981"/>
            <a:ext cx="4783016" cy="33648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latin typeface="Calibri" panose="020F0502020204030204" pitchFamily="34" charset="0"/>
              <a:cs typeface="Calibri" panose="020F0502020204030204" pitchFamily="34" charset="0"/>
            </a:endParaRPr>
          </a:p>
          <a:p>
            <a:pPr algn="ctr"/>
            <a:r>
              <a:rPr lang="el-GR" dirty="0">
                <a:latin typeface="Calibri" panose="020F0502020204030204" pitchFamily="34" charset="0"/>
                <a:cs typeface="Calibri" panose="020F0502020204030204" pitchFamily="34" charset="0"/>
              </a:rPr>
              <a:t>Θετικές Επιπτώσεις :</a:t>
            </a:r>
          </a:p>
          <a:p>
            <a:pPr algn="ctr"/>
            <a:endParaRPr lang="el-GR" dirty="0"/>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Περιορισμός της έκθεσης σε περιβαλλοντικούς κινδύνους </a:t>
            </a:r>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Συνεισφορά στη  βιώσιμη ανάπτυξη</a:t>
            </a:r>
          </a:p>
          <a:p>
            <a:pPr marL="285750" indent="-285750" algn="just">
              <a:buFont typeface="Arial" panose="020B0604020202020204" pitchFamily="34" charset="0"/>
              <a:buChar char="•"/>
            </a:pPr>
            <a:r>
              <a:rPr lang="el-GR" sz="1600" dirty="0">
                <a:latin typeface="Calibri" panose="020F0502020204030204" pitchFamily="34" charset="0"/>
                <a:cs typeface="Calibri" panose="020F0502020204030204" pitchFamily="34" charset="0"/>
              </a:rPr>
              <a:t>Δημιουργία υποδομών που συμβάλουν στην βελτίωση της ανθρώπινης υγείας (μείωση ατμοσφαιρικής ρύπανσης – </a:t>
            </a:r>
            <a:r>
              <a:rPr lang="el-GR" sz="1600" dirty="0" err="1">
                <a:latin typeface="Calibri" panose="020F0502020204030204" pitchFamily="34" charset="0"/>
                <a:cs typeface="Calibri" panose="020F0502020204030204" pitchFamily="34" charset="0"/>
              </a:rPr>
              <a:t>περιβαλοντικού</a:t>
            </a:r>
            <a:r>
              <a:rPr lang="el-GR" sz="1600" dirty="0">
                <a:latin typeface="Calibri" panose="020F0502020204030204" pitchFamily="34" charset="0"/>
                <a:cs typeface="Calibri" panose="020F0502020204030204" pitchFamily="34" charset="0"/>
              </a:rPr>
              <a:t> θορύβου – κατάστασης του περιβάλλοντος)</a:t>
            </a:r>
          </a:p>
          <a:p>
            <a:pPr algn="ctr"/>
            <a:endParaRPr lang="el-GR" dirty="0"/>
          </a:p>
          <a:p>
            <a:pPr algn="ctr"/>
            <a:endParaRPr lang="en-US" dirty="0"/>
          </a:p>
        </p:txBody>
      </p:sp>
    </p:spTree>
    <p:extLst>
      <p:ext uri="{BB962C8B-B14F-4D97-AF65-F5344CB8AC3E}">
        <p14:creationId xmlns:p14="http://schemas.microsoft.com/office/powerpoint/2010/main" val="34270910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a:extLst>
              <a:ext uri="{FF2B5EF4-FFF2-40B4-BE49-F238E27FC236}">
                <a16:creationId xmlns:a16="http://schemas.microsoft.com/office/drawing/2014/main" id="{AFC856AE-5D2E-4B50-8F39-434CD441143B}"/>
              </a:ext>
            </a:extLst>
          </p:cNvPr>
          <p:cNvGraphicFramePr>
            <a:graphicFrameLocks noChangeAspect="1"/>
          </p:cNvGraphicFramePr>
          <p:nvPr>
            <p:extLst>
              <p:ext uri="{D42A27DB-BD31-4B8C-83A1-F6EECF244321}">
                <p14:modId xmlns:p14="http://schemas.microsoft.com/office/powerpoint/2010/main" val="3936210769"/>
              </p:ext>
            </p:extLst>
          </p:nvPr>
        </p:nvGraphicFramePr>
        <p:xfrm>
          <a:off x="136525" y="4323774"/>
          <a:ext cx="12191995" cy="1243012"/>
        </p:xfrm>
        <a:graphic>
          <a:graphicData uri="http://schemas.openxmlformats.org/presentationml/2006/ole">
            <mc:AlternateContent xmlns:mc="http://schemas.openxmlformats.org/markup-compatibility/2006">
              <mc:Choice xmlns:v="urn:schemas-microsoft-com:vml" Requires="v">
                <p:oleObj spid="_x0000_s25740" name="Document" r:id="rId3" imgW="14064703" imgH="1432978" progId="Word.Document.12">
                  <p:embed/>
                </p:oleObj>
              </mc:Choice>
              <mc:Fallback>
                <p:oleObj name="Document" r:id="rId3" imgW="14064703" imgH="1432978" progId="Word.Document.12">
                  <p:embed/>
                  <p:pic>
                    <p:nvPicPr>
                      <p:cNvPr id="0" name=""/>
                      <p:cNvPicPr/>
                      <p:nvPr/>
                    </p:nvPicPr>
                    <p:blipFill>
                      <a:blip r:embed="rId4"/>
                      <a:stretch>
                        <a:fillRect/>
                      </a:stretch>
                    </p:blipFill>
                    <p:spPr>
                      <a:xfrm>
                        <a:off x="136525" y="4323774"/>
                        <a:ext cx="12191995" cy="124301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4"/>
            <a:ext cx="4783016" cy="32495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Μικρής κλίμακας αρνητικές επιπτώσεις από την κατασκευή και την  λειτουργία των απαιτούμενων υποδομών,</a:t>
            </a: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Επιπτώσεις τοπικού χαρακτήρα,</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Προστασία των εδαφών από την διάβρωση (μείωση εκπομπών θερμοκηπίου </a:t>
            </a:r>
            <a:r>
              <a:rPr lang="el-GR" sz="1400" dirty="0">
                <a:latin typeface="Calibri" panose="020F0502020204030204" pitchFamily="34" charset="0"/>
                <a:cs typeface="Calibri" panose="020F0502020204030204" pitchFamily="34" charset="0"/>
                <a:sym typeface="Wingdings" panose="05000000000000000000" pitchFamily="2" charset="2"/>
              </a:rPr>
              <a:t> περιορισμός επιπτώσεων κλιματικής αλλαγής)</a:t>
            </a:r>
            <a:r>
              <a:rPr lang="el-GR" sz="1400" dirty="0">
                <a:latin typeface="Calibri" panose="020F0502020204030204" pitchFamily="34" charset="0"/>
                <a:cs typeface="Calibri" panose="020F0502020204030204" pitchFamily="34" charset="0"/>
              </a:rPr>
              <a:t>,</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Κατάληψη συνολική έκτασης 650 / 1775 εκταρίων</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Πιθανός επηρεασμός περιοχών </a:t>
            </a:r>
            <a:r>
              <a:rPr lang="en-US" sz="1400" dirty="0">
                <a:solidFill>
                  <a:srgbClr val="FFFF00"/>
                </a:solidFill>
                <a:latin typeface="Calibri" panose="020F0502020204030204" pitchFamily="34" charset="0"/>
                <a:cs typeface="Calibri" panose="020F0502020204030204" pitchFamily="34" charset="0"/>
              </a:rPr>
              <a:t>Natura</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Επιπτώσεις στο έδαφος κοντά στα παραποτάμια συστήματα </a:t>
            </a:r>
            <a:endParaRPr lang="en-US" sz="1400" dirty="0">
              <a:solidFill>
                <a:srgbClr val="FFFF00"/>
              </a:solidFill>
              <a:latin typeface="Calibri" panose="020F0502020204030204" pitchFamily="34" charset="0"/>
              <a:cs typeface="Calibri" panose="020F0502020204030204" pitchFamily="34" charset="0"/>
            </a:endParaRPr>
          </a:p>
          <a:p>
            <a:pPr algn="ctr"/>
            <a:endParaRPr lang="en-US" dirty="0"/>
          </a:p>
        </p:txBody>
      </p:sp>
      <p:grpSp>
        <p:nvGrpSpPr>
          <p:cNvPr id="3" name="Group 2">
            <a:extLst>
              <a:ext uri="{FF2B5EF4-FFF2-40B4-BE49-F238E27FC236}">
                <a16:creationId xmlns:a16="http://schemas.microsoft.com/office/drawing/2014/main" id="{15A2DBC3-B1CA-46DD-BA18-C9FB20E319CA}"/>
              </a:ext>
            </a:extLst>
          </p:cNvPr>
          <p:cNvGrpSpPr/>
          <p:nvPr/>
        </p:nvGrpSpPr>
        <p:grpSpPr>
          <a:xfrm>
            <a:off x="129381" y="2162973"/>
            <a:ext cx="12192000" cy="3082389"/>
            <a:chOff x="129381" y="2162973"/>
            <a:chExt cx="12192000" cy="3082389"/>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5"/>
            <a:stretch>
              <a:fillRect/>
            </a:stretch>
          </p:blipFill>
          <p:spPr>
            <a:xfrm>
              <a:off x="129381" y="2162973"/>
              <a:ext cx="12192000" cy="2178264"/>
            </a:xfrm>
            <a:prstGeom prst="rect">
              <a:avLst/>
            </a:prstGeom>
          </p:spPr>
        </p:pic>
        <p:sp>
          <p:nvSpPr>
            <p:cNvPr id="6" name="TextBox 5">
              <a:extLst>
                <a:ext uri="{FF2B5EF4-FFF2-40B4-BE49-F238E27FC236}">
                  <a16:creationId xmlns:a16="http://schemas.microsoft.com/office/drawing/2014/main" id="{04BCC5DE-2E96-4E07-88CD-588ADA7F1BA8}"/>
                </a:ext>
              </a:extLst>
            </p:cNvPr>
            <p:cNvSpPr txBox="1"/>
            <p:nvPr/>
          </p:nvSpPr>
          <p:spPr>
            <a:xfrm>
              <a:off x="4355124" y="4645198"/>
              <a:ext cx="1128835" cy="600164"/>
            </a:xfrm>
            <a:prstGeom prst="rect">
              <a:avLst/>
            </a:prstGeom>
            <a:noFill/>
          </p:spPr>
          <p:txBody>
            <a:bodyPr wrap="none" rtlCol="0">
              <a:spAutoFit/>
            </a:bodyPr>
            <a:lstStyle/>
            <a:p>
              <a:r>
                <a:rPr lang="el-GR" sz="1100" b="1" dirty="0"/>
                <a:t>ΑΠΕ – </a:t>
              </a:r>
            </a:p>
            <a:p>
              <a:endParaRPr lang="el-GR" sz="1100" b="1" dirty="0"/>
            </a:p>
            <a:p>
              <a:r>
                <a:rPr lang="el-GR" sz="1100" b="1" dirty="0" err="1"/>
                <a:t>αντλιοταμίευση</a:t>
              </a:r>
              <a:endParaRPr lang="en-US" sz="1100" b="1" dirty="0"/>
            </a:p>
          </p:txBody>
        </p:sp>
      </p:grpSp>
    </p:spTree>
    <p:extLst>
      <p:ext uri="{BB962C8B-B14F-4D97-AF65-F5344CB8AC3E}">
        <p14:creationId xmlns:p14="http://schemas.microsoft.com/office/powerpoint/2010/main" val="8266829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3"/>
          <a:stretch>
            <a:fillRect/>
          </a:stretch>
        </p:blipFill>
        <p:spPr>
          <a:xfrm>
            <a:off x="136525" y="2198598"/>
            <a:ext cx="12192000" cy="2178264"/>
          </a:xfrm>
          <a:prstGeom prst="rect">
            <a:avLst/>
          </a:prstGeom>
        </p:spPr>
      </p:pic>
      <p:graphicFrame>
        <p:nvGraphicFramePr>
          <p:cNvPr id="3" name="Object 2">
            <a:extLst>
              <a:ext uri="{FF2B5EF4-FFF2-40B4-BE49-F238E27FC236}">
                <a16:creationId xmlns:a16="http://schemas.microsoft.com/office/drawing/2014/main" id="{DE85159B-087D-40FA-B7C4-442A6A6DEEDC}"/>
              </a:ext>
            </a:extLst>
          </p:cNvPr>
          <p:cNvGraphicFramePr>
            <a:graphicFrameLocks noChangeAspect="1"/>
          </p:cNvGraphicFramePr>
          <p:nvPr>
            <p:extLst>
              <p:ext uri="{D42A27DB-BD31-4B8C-83A1-F6EECF244321}">
                <p14:modId xmlns:p14="http://schemas.microsoft.com/office/powerpoint/2010/main" val="61935777"/>
              </p:ext>
            </p:extLst>
          </p:nvPr>
        </p:nvGraphicFramePr>
        <p:xfrm>
          <a:off x="136525" y="4321310"/>
          <a:ext cx="12303125" cy="633412"/>
        </p:xfrm>
        <a:graphic>
          <a:graphicData uri="http://schemas.openxmlformats.org/presentationml/2006/ole">
            <mc:AlternateContent xmlns:mc="http://schemas.openxmlformats.org/markup-compatibility/2006">
              <mc:Choice xmlns:v="urn:schemas-microsoft-com:vml" Requires="v">
                <p:oleObj spid="_x0000_s26762" name="Document" r:id="rId4" imgW="14086341" imgH="725308" progId="Word.Document.12">
                  <p:embed/>
                </p:oleObj>
              </mc:Choice>
              <mc:Fallback>
                <p:oleObj name="Document" r:id="rId4" imgW="14086341" imgH="725308" progId="Word.Document.12">
                  <p:embed/>
                  <p:pic>
                    <p:nvPicPr>
                      <p:cNvPr id="0" name=""/>
                      <p:cNvPicPr/>
                      <p:nvPr/>
                    </p:nvPicPr>
                    <p:blipFill>
                      <a:blip r:embed="rId5"/>
                      <a:stretch>
                        <a:fillRect/>
                      </a:stretch>
                    </p:blipFill>
                    <p:spPr>
                      <a:xfrm>
                        <a:off x="136525" y="4321310"/>
                        <a:ext cx="12303125" cy="633412"/>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4"/>
            <a:ext cx="4783016" cy="2990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b="1" dirty="0"/>
          </a:p>
          <a:p>
            <a:pPr algn="ctr"/>
            <a:r>
              <a:rPr lang="el-GR" b="1" dirty="0"/>
              <a:t>ΣΧΟΛΙΑΣΜΟΣ</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Μικρής κλίμακας αρνητικές επιπτώσεις από την κατασκευή και την  λειτουργία των απαιτούμενων υποδομών,</a:t>
            </a: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Επιπτώσεις τοπικού χαρακτήρα,</a:t>
            </a:r>
          </a:p>
          <a:p>
            <a:pPr marL="285750" indent="-285750">
              <a:buFont typeface="Arial" panose="020B0604020202020204" pitchFamily="34" charset="0"/>
              <a:buChar char="•"/>
            </a:pPr>
            <a:r>
              <a:rPr lang="el-GR" sz="1400" dirty="0">
                <a:latin typeface="Calibri" panose="020F0502020204030204" pitchFamily="34" charset="0"/>
                <a:cs typeface="Calibri" panose="020F0502020204030204" pitchFamily="34" charset="0"/>
              </a:rPr>
              <a:t>Δεν επιτρέπεται η υλοποίηση τέτοιου χαρακτήρα έργων σε προστατευόμενες περιοχές ή περιοχές με υψηλή περιβαλλοντική αξία,</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Κατάληψη συνολική έκτασης 650 / 1775 εκταρίων</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Πιθανός επηρεασμός περιοχών </a:t>
            </a:r>
            <a:r>
              <a:rPr lang="en-US" sz="1400" dirty="0">
                <a:solidFill>
                  <a:srgbClr val="FFFF00"/>
                </a:solidFill>
                <a:latin typeface="Calibri" panose="020F0502020204030204" pitchFamily="34" charset="0"/>
                <a:cs typeface="Calibri" panose="020F0502020204030204" pitchFamily="34" charset="0"/>
              </a:rPr>
              <a:t>Natura</a:t>
            </a:r>
            <a:endParaRPr lang="el-GR" sz="1400" dirty="0">
              <a:solidFill>
                <a:srgbClr val="FFFF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Επηρεασμός του θαλάσσιου αποδέκτη στον Κόλπο του Βασιλικού</a:t>
            </a:r>
            <a:endParaRPr lang="en-US" sz="1400" dirty="0">
              <a:solidFill>
                <a:srgbClr val="FFFF00"/>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Επιπτώσεις στα </a:t>
            </a:r>
            <a:r>
              <a:rPr lang="el-GR" sz="1400" dirty="0" err="1">
                <a:solidFill>
                  <a:srgbClr val="FFFF00"/>
                </a:solidFill>
                <a:latin typeface="Calibri" panose="020F0502020204030204" pitchFamily="34" charset="0"/>
                <a:cs typeface="Calibri" panose="020F0502020204030204" pitchFamily="34" charset="0"/>
              </a:rPr>
              <a:t>λειβάδια</a:t>
            </a:r>
            <a:r>
              <a:rPr lang="el-GR" sz="1400" dirty="0">
                <a:solidFill>
                  <a:srgbClr val="FFFF00"/>
                </a:solidFill>
                <a:latin typeface="Calibri" panose="020F0502020204030204" pitchFamily="34" charset="0"/>
                <a:cs typeface="Calibri" panose="020F0502020204030204" pitchFamily="34" charset="0"/>
              </a:rPr>
              <a:t> Ποσειδωνίας </a:t>
            </a:r>
          </a:p>
          <a:p>
            <a:pPr marL="285750" indent="-285750">
              <a:buFont typeface="Arial" panose="020B0604020202020204" pitchFamily="34" charset="0"/>
              <a:buChar char="•"/>
            </a:pPr>
            <a:r>
              <a:rPr lang="el-GR" sz="1400" dirty="0">
                <a:solidFill>
                  <a:srgbClr val="FFFF00"/>
                </a:solidFill>
                <a:latin typeface="Calibri" panose="020F0502020204030204" pitchFamily="34" charset="0"/>
                <a:cs typeface="Calibri" panose="020F0502020204030204" pitchFamily="34" charset="0"/>
              </a:rPr>
              <a:t>Επιπτώσεις στα παραποτάμια συστήματα </a:t>
            </a:r>
            <a:endParaRPr lang="en-US" sz="1400" dirty="0">
              <a:solidFill>
                <a:srgbClr val="FFFF00"/>
              </a:solidFill>
              <a:latin typeface="Calibri" panose="020F0502020204030204" pitchFamily="34" charset="0"/>
              <a:cs typeface="Calibri" panose="020F0502020204030204" pitchFamily="34" charset="0"/>
            </a:endParaRPr>
          </a:p>
          <a:p>
            <a:pPr algn="ctr"/>
            <a:endParaRPr lang="en-US" dirty="0"/>
          </a:p>
        </p:txBody>
      </p:sp>
      <p:sp>
        <p:nvSpPr>
          <p:cNvPr id="6" name="TextBox 5">
            <a:extLst>
              <a:ext uri="{FF2B5EF4-FFF2-40B4-BE49-F238E27FC236}">
                <a16:creationId xmlns:a16="http://schemas.microsoft.com/office/drawing/2014/main" id="{C55403E9-DF37-4141-8708-36C57737172C}"/>
              </a:ext>
            </a:extLst>
          </p:cNvPr>
          <p:cNvSpPr txBox="1"/>
          <p:nvPr/>
        </p:nvSpPr>
        <p:spPr>
          <a:xfrm>
            <a:off x="4355124" y="4376862"/>
            <a:ext cx="1128835" cy="938719"/>
          </a:xfrm>
          <a:prstGeom prst="rect">
            <a:avLst/>
          </a:prstGeom>
          <a:noFill/>
        </p:spPr>
        <p:txBody>
          <a:bodyPr wrap="none" rtlCol="0">
            <a:spAutoFit/>
          </a:bodyPr>
          <a:lstStyle/>
          <a:p>
            <a:r>
              <a:rPr lang="el-GR" sz="1100" b="1" dirty="0"/>
              <a:t>ΑΠΕ – </a:t>
            </a:r>
          </a:p>
          <a:p>
            <a:endParaRPr lang="el-GR" sz="1100" b="1" dirty="0"/>
          </a:p>
          <a:p>
            <a:r>
              <a:rPr lang="en-US" sz="1100" b="1" dirty="0" err="1"/>
              <a:t>EuroAsia</a:t>
            </a:r>
            <a:r>
              <a:rPr lang="en-US" sz="1100" b="1" dirty="0"/>
              <a:t> – </a:t>
            </a:r>
            <a:endParaRPr lang="el-GR" sz="1100" b="1" dirty="0"/>
          </a:p>
          <a:p>
            <a:r>
              <a:rPr lang="el-GR" sz="1100" b="1" dirty="0"/>
              <a:t>ΦΑ - </a:t>
            </a:r>
          </a:p>
          <a:p>
            <a:r>
              <a:rPr lang="el-GR" sz="1100" b="1" dirty="0" err="1"/>
              <a:t>αντλιοταμίευση</a:t>
            </a:r>
            <a:endParaRPr lang="en-US" sz="1100" b="1" dirty="0"/>
          </a:p>
        </p:txBody>
      </p:sp>
    </p:spTree>
    <p:extLst>
      <p:ext uri="{BB962C8B-B14F-4D97-AF65-F5344CB8AC3E}">
        <p14:creationId xmlns:p14="http://schemas.microsoft.com/office/powerpoint/2010/main" val="33818335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165FBD81-1D80-4E0D-BB9F-EB766025CE26}"/>
              </a:ext>
            </a:extLst>
          </p:cNvPr>
          <p:cNvGraphicFramePr>
            <a:graphicFrameLocks noChangeAspect="1"/>
          </p:cNvGraphicFramePr>
          <p:nvPr>
            <p:extLst>
              <p:ext uri="{D42A27DB-BD31-4B8C-83A1-F6EECF244321}">
                <p14:modId xmlns:p14="http://schemas.microsoft.com/office/powerpoint/2010/main" val="338282396"/>
              </p:ext>
            </p:extLst>
          </p:nvPr>
        </p:nvGraphicFramePr>
        <p:xfrm>
          <a:off x="136525" y="4341237"/>
          <a:ext cx="11892168" cy="761842"/>
        </p:xfrm>
        <a:graphic>
          <a:graphicData uri="http://schemas.openxmlformats.org/presentationml/2006/ole">
            <mc:AlternateContent xmlns:mc="http://schemas.openxmlformats.org/markup-compatibility/2006">
              <mc:Choice xmlns:v="urn:schemas-microsoft-com:vml" Requires="v">
                <p:oleObj spid="_x0000_s27786" name="Document" r:id="rId3" imgW="14064703" imgH="902045" progId="Word.Document.12">
                  <p:embed/>
                </p:oleObj>
              </mc:Choice>
              <mc:Fallback>
                <p:oleObj name="Document" r:id="rId3" imgW="14064703" imgH="902045" progId="Word.Document.12">
                  <p:embed/>
                  <p:pic>
                    <p:nvPicPr>
                      <p:cNvPr id="0" name=""/>
                      <p:cNvPicPr/>
                      <p:nvPr/>
                    </p:nvPicPr>
                    <p:blipFill>
                      <a:blip r:embed="rId4"/>
                      <a:stretch>
                        <a:fillRect/>
                      </a:stretch>
                    </p:blipFill>
                    <p:spPr>
                      <a:xfrm>
                        <a:off x="136525" y="4341237"/>
                        <a:ext cx="11892168" cy="761842"/>
                      </a:xfrm>
                      <a:prstGeom prst="rect">
                        <a:avLst/>
                      </a:prstGeom>
                    </p:spPr>
                  </p:pic>
                </p:oleObj>
              </mc:Fallback>
            </mc:AlternateContent>
          </a:graphicData>
        </a:graphic>
      </p:graphicFrame>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5"/>
          <a:stretch>
            <a:fillRect/>
          </a:stretch>
        </p:blipFill>
        <p:spPr>
          <a:xfrm>
            <a:off x="129381" y="2162973"/>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3"/>
            <a:ext cx="4783016" cy="3253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algn="ctr"/>
            <a:r>
              <a:rPr lang="el-GR" dirty="0">
                <a:latin typeface="Calibri" panose="020F0502020204030204" pitchFamily="34" charset="0"/>
                <a:cs typeface="Calibri" panose="020F0502020204030204" pitchFamily="34" charset="0"/>
              </a:rPr>
              <a:t>Θετικές Επιπτώσεις :</a:t>
            </a:r>
          </a:p>
          <a:p>
            <a:pPr algn="ctr"/>
            <a:endParaRPr lang="el-GR" dirty="0"/>
          </a:p>
          <a:p>
            <a:pPr marL="285750" indent="-285750" algn="just">
              <a:buFont typeface="Arial" panose="020B0604020202020204" pitchFamily="34" charset="0"/>
              <a:buChar char="•"/>
            </a:pPr>
            <a:r>
              <a:rPr lang="el-GR" dirty="0">
                <a:latin typeface="Calibri" panose="020F0502020204030204" pitchFamily="34" charset="0"/>
                <a:cs typeface="Calibri" panose="020F0502020204030204" pitchFamily="34" charset="0"/>
              </a:rPr>
              <a:t>Μεγάλης κλίμακας μείωση των αέριων εκπομπών</a:t>
            </a:r>
          </a:p>
          <a:p>
            <a:pPr marL="285750" indent="-285750" algn="just">
              <a:buFont typeface="Arial" panose="020B0604020202020204" pitchFamily="34" charset="0"/>
              <a:buChar char="•"/>
            </a:pPr>
            <a:r>
              <a:rPr lang="el-GR" dirty="0">
                <a:latin typeface="Calibri" panose="020F0502020204030204" pitchFamily="34" charset="0"/>
                <a:cs typeface="Calibri" panose="020F0502020204030204" pitchFamily="34" charset="0"/>
              </a:rPr>
              <a:t>Μείωση των εκπομπών των αερίων του θερμοκηπίου </a:t>
            </a:r>
          </a:p>
          <a:p>
            <a:pPr marL="285750" indent="-285750" algn="just">
              <a:buFont typeface="Arial" panose="020B0604020202020204" pitchFamily="34" charset="0"/>
              <a:buChar char="•"/>
            </a:pPr>
            <a:endParaRPr lang="el-GR" dirty="0">
              <a:latin typeface="Calibri" panose="020F0502020204030204" pitchFamily="34" charset="0"/>
              <a:cs typeface="Calibri" panose="020F0502020204030204" pitchFamily="34" charset="0"/>
            </a:endParaRPr>
          </a:p>
          <a:p>
            <a:pPr algn="ctr"/>
            <a:endParaRPr lang="en-US" dirty="0"/>
          </a:p>
        </p:txBody>
      </p:sp>
      <p:sp>
        <p:nvSpPr>
          <p:cNvPr id="6" name="TextBox 5">
            <a:extLst>
              <a:ext uri="{FF2B5EF4-FFF2-40B4-BE49-F238E27FC236}">
                <a16:creationId xmlns:a16="http://schemas.microsoft.com/office/drawing/2014/main" id="{919962C1-84FE-441E-B6FC-0B949D1A28CB}"/>
              </a:ext>
            </a:extLst>
          </p:cNvPr>
          <p:cNvSpPr txBox="1"/>
          <p:nvPr/>
        </p:nvSpPr>
        <p:spPr>
          <a:xfrm>
            <a:off x="3671632" y="4341237"/>
            <a:ext cx="2727029" cy="1107996"/>
          </a:xfrm>
          <a:prstGeom prst="rect">
            <a:avLst/>
          </a:prstGeom>
          <a:noFill/>
        </p:spPr>
        <p:txBody>
          <a:bodyPr wrap="none" rtlCol="0">
            <a:spAutoFit/>
          </a:bodyPr>
          <a:lstStyle/>
          <a:p>
            <a:r>
              <a:rPr lang="el-GR" sz="1100" b="1" dirty="0"/>
              <a:t>ΑΠΕ – </a:t>
            </a:r>
          </a:p>
          <a:p>
            <a:endParaRPr lang="el-GR" sz="1100" b="1" dirty="0"/>
          </a:p>
          <a:p>
            <a:r>
              <a:rPr lang="el-GR" sz="1100" b="1" dirty="0"/>
              <a:t>ΦΑ  -</a:t>
            </a:r>
          </a:p>
          <a:p>
            <a:r>
              <a:rPr lang="el-GR" sz="1100" b="1" dirty="0"/>
              <a:t>Ηλεκτροκίνηση – </a:t>
            </a:r>
          </a:p>
          <a:p>
            <a:r>
              <a:rPr lang="el-GR" sz="1100" b="1" dirty="0"/>
              <a:t>Προώθηση ΜΜΜ - </a:t>
            </a:r>
          </a:p>
          <a:p>
            <a:r>
              <a:rPr lang="el-GR" sz="1100" b="1" dirty="0"/>
              <a:t>Μείωση στόλου βενζινοκίνητων οχημάτων</a:t>
            </a:r>
          </a:p>
        </p:txBody>
      </p:sp>
    </p:spTree>
    <p:extLst>
      <p:ext uri="{BB962C8B-B14F-4D97-AF65-F5344CB8AC3E}">
        <p14:creationId xmlns:p14="http://schemas.microsoft.com/office/powerpoint/2010/main" val="198144165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a:extLst>
              <a:ext uri="{FF2B5EF4-FFF2-40B4-BE49-F238E27FC236}">
                <a16:creationId xmlns:a16="http://schemas.microsoft.com/office/drawing/2014/main" id="{1D12F307-15AB-4B9B-838F-E58ABEEE3036}"/>
              </a:ext>
            </a:extLst>
          </p:cNvPr>
          <p:cNvGraphicFramePr>
            <a:graphicFrameLocks noChangeAspect="1"/>
          </p:cNvGraphicFramePr>
          <p:nvPr>
            <p:extLst>
              <p:ext uri="{D42A27DB-BD31-4B8C-83A1-F6EECF244321}">
                <p14:modId xmlns:p14="http://schemas.microsoft.com/office/powerpoint/2010/main" val="636911134"/>
              </p:ext>
            </p:extLst>
          </p:nvPr>
        </p:nvGraphicFramePr>
        <p:xfrm>
          <a:off x="121565" y="4322765"/>
          <a:ext cx="12263302" cy="1250282"/>
        </p:xfrm>
        <a:graphic>
          <a:graphicData uri="http://schemas.openxmlformats.org/presentationml/2006/ole">
            <mc:AlternateContent xmlns:mc="http://schemas.openxmlformats.org/markup-compatibility/2006">
              <mc:Choice xmlns:v="urn:schemas-microsoft-com:vml" Requires="v">
                <p:oleObj spid="_x0000_s28808" name="Document" r:id="rId3" imgW="14064703" imgH="1432978" progId="Word.Document.12">
                  <p:embed/>
                </p:oleObj>
              </mc:Choice>
              <mc:Fallback>
                <p:oleObj name="Document" r:id="rId3" imgW="14064703" imgH="1432978" progId="Word.Document.12">
                  <p:embed/>
                  <p:pic>
                    <p:nvPicPr>
                      <p:cNvPr id="0" name=""/>
                      <p:cNvPicPr/>
                      <p:nvPr/>
                    </p:nvPicPr>
                    <p:blipFill>
                      <a:blip r:embed="rId4"/>
                      <a:stretch>
                        <a:fillRect/>
                      </a:stretch>
                    </p:blipFill>
                    <p:spPr>
                      <a:xfrm>
                        <a:off x="121565" y="4322765"/>
                        <a:ext cx="12263302" cy="1250282"/>
                      </a:xfrm>
                      <a:prstGeom prst="rect">
                        <a:avLst/>
                      </a:prstGeom>
                    </p:spPr>
                  </p:pic>
                </p:oleObj>
              </mc:Fallback>
            </mc:AlternateContent>
          </a:graphicData>
        </a:graphic>
      </p:graphicFrame>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5"/>
          <a:stretch>
            <a:fillRect/>
          </a:stretch>
        </p:blipFill>
        <p:spPr>
          <a:xfrm>
            <a:off x="129381" y="2162973"/>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3"/>
            <a:ext cx="4783016" cy="3253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algn="ctr"/>
            <a:r>
              <a:rPr lang="el-GR" dirty="0">
                <a:latin typeface="Calibri" panose="020F0502020204030204" pitchFamily="34" charset="0"/>
                <a:cs typeface="Calibri" panose="020F0502020204030204" pitchFamily="34" charset="0"/>
              </a:rPr>
              <a:t>Θετικές Επιπτώσεις :</a:t>
            </a:r>
          </a:p>
          <a:p>
            <a:pPr algn="ctr"/>
            <a:endParaRPr lang="el-GR" dirty="0"/>
          </a:p>
          <a:p>
            <a:pPr marL="285750" indent="-285750" algn="just">
              <a:buFont typeface="Arial" panose="020B0604020202020204" pitchFamily="34" charset="0"/>
              <a:buChar char="•"/>
            </a:pPr>
            <a:r>
              <a:rPr lang="el-GR" dirty="0">
                <a:latin typeface="Calibri" panose="020F0502020204030204" pitchFamily="34" charset="0"/>
                <a:cs typeface="Calibri" panose="020F0502020204030204" pitchFamily="34" charset="0"/>
              </a:rPr>
              <a:t>Μείωση των εκπομπών των αερίων του θερμοκηπίου</a:t>
            </a:r>
          </a:p>
          <a:p>
            <a:pPr marL="285750" indent="-285750" algn="just">
              <a:buFont typeface="Arial" panose="020B0604020202020204" pitchFamily="34" charset="0"/>
              <a:buChar char="•"/>
            </a:pPr>
            <a:r>
              <a:rPr lang="el-GR" dirty="0">
                <a:latin typeface="Calibri" panose="020F0502020204030204" pitchFamily="34" charset="0"/>
                <a:cs typeface="Calibri" panose="020F0502020204030204" pitchFamily="34" charset="0"/>
              </a:rPr>
              <a:t>Το αποτύπωμα </a:t>
            </a:r>
            <a:r>
              <a:rPr lang="en-US" dirty="0">
                <a:latin typeface="Calibri" panose="020F0502020204030204" pitchFamily="34" charset="0"/>
                <a:cs typeface="Calibri" panose="020F0502020204030204" pitchFamily="34" charset="0"/>
              </a:rPr>
              <a:t>CO</a:t>
            </a:r>
            <a:r>
              <a:rPr lang="en-US" baseline="-25000" dirty="0">
                <a:latin typeface="Calibri" panose="020F0502020204030204" pitchFamily="34" charset="0"/>
                <a:cs typeface="Calibri" panose="020F0502020204030204" pitchFamily="34" charset="0"/>
              </a:rPr>
              <a:t>2 eq </a:t>
            </a:r>
            <a:r>
              <a:rPr lang="el-GR" dirty="0">
                <a:latin typeface="Calibri" panose="020F0502020204030204" pitchFamily="34" charset="0"/>
                <a:cs typeface="Calibri" panose="020F0502020204030204" pitchFamily="34" charset="0"/>
              </a:rPr>
              <a:t>όλων των μέτρων είναι θετικό : μείωση των συνολικών εκπομπών </a:t>
            </a:r>
            <a:r>
              <a:rPr lang="en-US" dirty="0">
                <a:latin typeface="Calibri" panose="020F0502020204030204" pitchFamily="34" charset="0"/>
                <a:cs typeface="Calibri" panose="020F0502020204030204" pitchFamily="34" charset="0"/>
              </a:rPr>
              <a:t>CO</a:t>
            </a:r>
            <a:r>
              <a:rPr lang="en-US" baseline="-25000" dirty="0">
                <a:latin typeface="Calibri" panose="020F0502020204030204" pitchFamily="34" charset="0"/>
                <a:cs typeface="Calibri" panose="020F0502020204030204" pitchFamily="34" charset="0"/>
              </a:rPr>
              <a:t>2 eq</a:t>
            </a:r>
            <a:r>
              <a:rPr lang="el-GR" baseline="-25000" dirty="0">
                <a:latin typeface="Calibri" panose="020F0502020204030204" pitchFamily="34" charset="0"/>
                <a:cs typeface="Calibri" panose="020F0502020204030204" pitchFamily="34" charset="0"/>
              </a:rPr>
              <a:t>  </a:t>
            </a:r>
          </a:p>
          <a:p>
            <a:pPr algn="ctr"/>
            <a:endParaRPr lang="en-US" dirty="0"/>
          </a:p>
        </p:txBody>
      </p:sp>
    </p:spTree>
    <p:extLst>
      <p:ext uri="{BB962C8B-B14F-4D97-AF65-F5344CB8AC3E}">
        <p14:creationId xmlns:p14="http://schemas.microsoft.com/office/powerpoint/2010/main" val="28881968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3"/>
          <a:stretch>
            <a:fillRect/>
          </a:stretch>
        </p:blipFill>
        <p:spPr>
          <a:xfrm>
            <a:off x="129381" y="2162973"/>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3"/>
            <a:ext cx="4783016" cy="3253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marL="111125" indent="-111125" algn="just">
              <a:buFont typeface="Arial" panose="020B0604020202020204" pitchFamily="34" charset="0"/>
              <a:buChar char="•"/>
            </a:pPr>
            <a:r>
              <a:rPr lang="el-GR" dirty="0">
                <a:latin typeface="Calibri" panose="020F0502020204030204" pitchFamily="34" charset="0"/>
                <a:cs typeface="Calibri" panose="020F0502020204030204" pitchFamily="34" charset="0"/>
              </a:rPr>
              <a:t>Δεν αναμένεται να έχει σημαντικές επιπτώσεις στο ακουστικό περιβάλλον. Αναμένεται μικρή τοπικής κλίμακας αύξηση του περιβαλλοντικού θορύβου κατά τις κατασκευαστικές εργασίες </a:t>
            </a:r>
          </a:p>
          <a:p>
            <a:pPr marL="111125" indent="-111125" algn="just">
              <a:buFont typeface="Arial" panose="020B0604020202020204" pitchFamily="34" charset="0"/>
              <a:buChar char="•"/>
            </a:pPr>
            <a:r>
              <a:rPr lang="el-GR" dirty="0">
                <a:latin typeface="Calibri" panose="020F0502020204030204" pitchFamily="34" charset="0"/>
                <a:cs typeface="Calibri" panose="020F0502020204030204" pitchFamily="34" charset="0"/>
              </a:rPr>
              <a:t>Θετικές επιπτώσεις από την βελτίωση των κυκλοφοριακών συνθηκών στις πόλεις</a:t>
            </a:r>
          </a:p>
          <a:p>
            <a:pPr algn="ctr"/>
            <a:endParaRPr lang="en-US" dirty="0"/>
          </a:p>
        </p:txBody>
      </p:sp>
      <p:sp>
        <p:nvSpPr>
          <p:cNvPr id="6" name="TextBox 5">
            <a:extLst>
              <a:ext uri="{FF2B5EF4-FFF2-40B4-BE49-F238E27FC236}">
                <a16:creationId xmlns:a16="http://schemas.microsoft.com/office/drawing/2014/main" id="{302EC355-12D7-46A7-95E0-A6396B3F3345}"/>
              </a:ext>
            </a:extLst>
          </p:cNvPr>
          <p:cNvSpPr txBox="1"/>
          <p:nvPr/>
        </p:nvSpPr>
        <p:spPr>
          <a:xfrm>
            <a:off x="3523850" y="4388846"/>
            <a:ext cx="1188146" cy="261610"/>
          </a:xfrm>
          <a:prstGeom prst="rect">
            <a:avLst/>
          </a:prstGeom>
          <a:noFill/>
        </p:spPr>
        <p:txBody>
          <a:bodyPr wrap="none" rtlCol="0">
            <a:spAutoFit/>
          </a:bodyPr>
          <a:lstStyle/>
          <a:p>
            <a:r>
              <a:rPr lang="el-GR" sz="1100" b="1" dirty="0" err="1"/>
              <a:t>Δενδροφύτευση</a:t>
            </a:r>
            <a:r>
              <a:rPr lang="el-GR" sz="1100" b="1" dirty="0"/>
              <a:t> </a:t>
            </a:r>
          </a:p>
        </p:txBody>
      </p:sp>
      <p:grpSp>
        <p:nvGrpSpPr>
          <p:cNvPr id="21" name="Group 20">
            <a:extLst>
              <a:ext uri="{FF2B5EF4-FFF2-40B4-BE49-F238E27FC236}">
                <a16:creationId xmlns:a16="http://schemas.microsoft.com/office/drawing/2014/main" id="{9F561491-07B3-44A0-B370-C1B413A64936}"/>
              </a:ext>
            </a:extLst>
          </p:cNvPr>
          <p:cNvGrpSpPr/>
          <p:nvPr/>
        </p:nvGrpSpPr>
        <p:grpSpPr>
          <a:xfrm>
            <a:off x="117475" y="4341237"/>
            <a:ext cx="12203906" cy="781812"/>
            <a:chOff x="117475" y="4341237"/>
            <a:chExt cx="12203906" cy="781812"/>
          </a:xfrm>
        </p:grpSpPr>
        <p:grpSp>
          <p:nvGrpSpPr>
            <p:cNvPr id="19" name="Group 18">
              <a:extLst>
                <a:ext uri="{FF2B5EF4-FFF2-40B4-BE49-F238E27FC236}">
                  <a16:creationId xmlns:a16="http://schemas.microsoft.com/office/drawing/2014/main" id="{F84E20AA-2340-475B-8852-4837D82C0295}"/>
                </a:ext>
              </a:extLst>
            </p:cNvPr>
            <p:cNvGrpSpPr/>
            <p:nvPr/>
          </p:nvGrpSpPr>
          <p:grpSpPr>
            <a:xfrm>
              <a:off x="117475" y="4341237"/>
              <a:ext cx="12203906" cy="781812"/>
              <a:chOff x="117475" y="4341237"/>
              <a:chExt cx="12203906" cy="781812"/>
            </a:xfrm>
          </p:grpSpPr>
          <p:grpSp>
            <p:nvGrpSpPr>
              <p:cNvPr id="13" name="Group 12">
                <a:extLst>
                  <a:ext uri="{FF2B5EF4-FFF2-40B4-BE49-F238E27FC236}">
                    <a16:creationId xmlns:a16="http://schemas.microsoft.com/office/drawing/2014/main" id="{4A6C5987-F294-4D14-AB34-147B1E493D4A}"/>
                  </a:ext>
                </a:extLst>
              </p:cNvPr>
              <p:cNvGrpSpPr/>
              <p:nvPr/>
            </p:nvGrpSpPr>
            <p:grpSpPr>
              <a:xfrm>
                <a:off x="117475" y="4341237"/>
                <a:ext cx="12203906" cy="781812"/>
                <a:chOff x="117475" y="4341237"/>
                <a:chExt cx="12203906" cy="781812"/>
              </a:xfrm>
            </p:grpSpPr>
            <p:graphicFrame>
              <p:nvGraphicFramePr>
                <p:cNvPr id="4" name="Object 3">
                  <a:extLst>
                    <a:ext uri="{FF2B5EF4-FFF2-40B4-BE49-F238E27FC236}">
                      <a16:creationId xmlns:a16="http://schemas.microsoft.com/office/drawing/2014/main" id="{913E67FB-78A2-4F1B-92B8-E191DCD12552}"/>
                    </a:ext>
                  </a:extLst>
                </p:cNvPr>
                <p:cNvGraphicFramePr>
                  <a:graphicFrameLocks noChangeAspect="1"/>
                </p:cNvGraphicFramePr>
                <p:nvPr>
                  <p:extLst>
                    <p:ext uri="{D42A27DB-BD31-4B8C-83A1-F6EECF244321}">
                      <p14:modId xmlns:p14="http://schemas.microsoft.com/office/powerpoint/2010/main" val="3826636059"/>
                    </p:ext>
                  </p:extLst>
                </p:nvPr>
              </p:nvGraphicFramePr>
              <p:xfrm>
                <a:off x="117475" y="4341237"/>
                <a:ext cx="12203906" cy="781812"/>
              </p:xfrm>
              <a:graphic>
                <a:graphicData uri="http://schemas.openxmlformats.org/presentationml/2006/ole">
                  <mc:AlternateContent xmlns:mc="http://schemas.openxmlformats.org/markup-compatibility/2006">
                    <mc:Choice xmlns:v="urn:schemas-microsoft-com:vml" Requires="v">
                      <p:oleObj spid="_x0000_s29833" name="Document" r:id="rId4" imgW="14064703" imgH="902045" progId="Word.Document.12">
                        <p:embed/>
                      </p:oleObj>
                    </mc:Choice>
                    <mc:Fallback>
                      <p:oleObj name="Document" r:id="rId4" imgW="14064703" imgH="902045" progId="Word.Document.12">
                        <p:embed/>
                        <p:pic>
                          <p:nvPicPr>
                            <p:cNvPr id="0" name=""/>
                            <p:cNvPicPr/>
                            <p:nvPr/>
                          </p:nvPicPr>
                          <p:blipFill>
                            <a:blip r:embed="rId5"/>
                            <a:stretch>
                              <a:fillRect/>
                            </a:stretch>
                          </p:blipFill>
                          <p:spPr>
                            <a:xfrm>
                              <a:off x="117475" y="4341237"/>
                              <a:ext cx="12203906" cy="781812"/>
                            </a:xfrm>
                            <a:prstGeom prst="rect">
                              <a:avLst/>
                            </a:prstGeom>
                          </p:spPr>
                        </p:pic>
                      </p:oleObj>
                    </mc:Fallback>
                  </mc:AlternateContent>
                </a:graphicData>
              </a:graphic>
            </p:graphicFrame>
            <p:grpSp>
              <p:nvGrpSpPr>
                <p:cNvPr id="10" name="Group 9">
                  <a:extLst>
                    <a:ext uri="{FF2B5EF4-FFF2-40B4-BE49-F238E27FC236}">
                      <a16:creationId xmlns:a16="http://schemas.microsoft.com/office/drawing/2014/main" id="{47313B58-9379-4BF2-8C78-C8312E4AD97C}"/>
                    </a:ext>
                  </a:extLst>
                </p:cNvPr>
                <p:cNvGrpSpPr/>
                <p:nvPr/>
              </p:nvGrpSpPr>
              <p:grpSpPr>
                <a:xfrm>
                  <a:off x="6326909" y="4650456"/>
                  <a:ext cx="808953" cy="254055"/>
                  <a:chOff x="6326909" y="4650456"/>
                  <a:chExt cx="808953" cy="254055"/>
                </a:xfrm>
              </p:grpSpPr>
              <p:sp>
                <p:nvSpPr>
                  <p:cNvPr id="3" name="Oval 2">
                    <a:extLst>
                      <a:ext uri="{FF2B5EF4-FFF2-40B4-BE49-F238E27FC236}">
                        <a16:creationId xmlns:a16="http://schemas.microsoft.com/office/drawing/2014/main" id="{E0476F53-4CCC-483F-9143-9AED65143940}"/>
                      </a:ext>
                    </a:extLst>
                  </p:cNvPr>
                  <p:cNvSpPr/>
                  <p:nvPr/>
                </p:nvSpPr>
                <p:spPr>
                  <a:xfrm>
                    <a:off x="6326909" y="4650456"/>
                    <a:ext cx="258618" cy="254055"/>
                  </a:xfrm>
                  <a:prstGeom prst="ellipse">
                    <a:avLst/>
                  </a:prstGeom>
                  <a:solidFill>
                    <a:srgbClr val="5E7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4E5A3461-37D5-4208-9982-B7A4CE8E37D8}"/>
                      </a:ext>
                    </a:extLst>
                  </p:cNvPr>
                  <p:cNvSpPr/>
                  <p:nvPr/>
                </p:nvSpPr>
                <p:spPr>
                  <a:xfrm>
                    <a:off x="6877244" y="4650456"/>
                    <a:ext cx="258618" cy="254055"/>
                  </a:xfrm>
                  <a:prstGeom prst="ellipse">
                    <a:avLst/>
                  </a:prstGeom>
                  <a:solidFill>
                    <a:srgbClr val="5E7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6" name="Group 15">
                <a:extLst>
                  <a:ext uri="{FF2B5EF4-FFF2-40B4-BE49-F238E27FC236}">
                    <a16:creationId xmlns:a16="http://schemas.microsoft.com/office/drawing/2014/main" id="{BB80B849-CCAE-4F3C-9773-A15909955C87}"/>
                  </a:ext>
                </a:extLst>
              </p:cNvPr>
              <p:cNvGrpSpPr/>
              <p:nvPr/>
            </p:nvGrpSpPr>
            <p:grpSpPr>
              <a:xfrm>
                <a:off x="5329382" y="4558185"/>
                <a:ext cx="834170" cy="392506"/>
                <a:chOff x="5329382" y="4558185"/>
                <a:chExt cx="834170" cy="392506"/>
              </a:xfrm>
            </p:grpSpPr>
            <p:grpSp>
              <p:nvGrpSpPr>
                <p:cNvPr id="14" name="Group 13">
                  <a:extLst>
                    <a:ext uri="{FF2B5EF4-FFF2-40B4-BE49-F238E27FC236}">
                      <a16:creationId xmlns:a16="http://schemas.microsoft.com/office/drawing/2014/main" id="{DE448F14-806A-489F-B020-2EDD4F579FAB}"/>
                    </a:ext>
                  </a:extLst>
                </p:cNvPr>
                <p:cNvGrpSpPr/>
                <p:nvPr/>
              </p:nvGrpSpPr>
              <p:grpSpPr>
                <a:xfrm>
                  <a:off x="5329382" y="4558185"/>
                  <a:ext cx="834170" cy="392506"/>
                  <a:chOff x="5329382" y="4558185"/>
                  <a:chExt cx="834170" cy="392506"/>
                </a:xfrm>
              </p:grpSpPr>
              <p:sp>
                <p:nvSpPr>
                  <p:cNvPr id="7" name="Rectangle 6">
                    <a:extLst>
                      <a:ext uri="{FF2B5EF4-FFF2-40B4-BE49-F238E27FC236}">
                        <a16:creationId xmlns:a16="http://schemas.microsoft.com/office/drawing/2014/main" id="{8B38CEBA-33B5-4260-8CDE-B3808EB6B490}"/>
                      </a:ext>
                    </a:extLst>
                  </p:cNvPr>
                  <p:cNvSpPr/>
                  <p:nvPr/>
                </p:nvSpPr>
                <p:spPr>
                  <a:xfrm>
                    <a:off x="5329382" y="4565831"/>
                    <a:ext cx="360218" cy="384860"/>
                  </a:xfrm>
                  <a:prstGeom prst="rect">
                    <a:avLst/>
                  </a:prstGeom>
                  <a:solidFill>
                    <a:srgbClr val="FFE2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41B2C5D-2E86-4F6A-9ABC-989654903E1B}"/>
                      </a:ext>
                    </a:extLst>
                  </p:cNvPr>
                  <p:cNvSpPr/>
                  <p:nvPr/>
                </p:nvSpPr>
                <p:spPr>
                  <a:xfrm>
                    <a:off x="5803334" y="4558185"/>
                    <a:ext cx="360218" cy="38486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Oval 14">
                  <a:extLst>
                    <a:ext uri="{FF2B5EF4-FFF2-40B4-BE49-F238E27FC236}">
                      <a16:creationId xmlns:a16="http://schemas.microsoft.com/office/drawing/2014/main" id="{649C1BA1-4B9A-404D-8716-A1983B511848}"/>
                    </a:ext>
                  </a:extLst>
                </p:cNvPr>
                <p:cNvSpPr/>
                <p:nvPr/>
              </p:nvSpPr>
              <p:spPr>
                <a:xfrm>
                  <a:off x="5509219" y="4714605"/>
                  <a:ext cx="130757" cy="18990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CFE54B80-6798-47D2-88C2-C0832CECA360}"/>
                    </a:ext>
                  </a:extLst>
                </p:cNvPr>
                <p:cNvSpPr/>
                <p:nvPr/>
              </p:nvSpPr>
              <p:spPr>
                <a:xfrm>
                  <a:off x="5904435" y="4663308"/>
                  <a:ext cx="130757" cy="18990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0" name="TextBox 19">
              <a:extLst>
                <a:ext uri="{FF2B5EF4-FFF2-40B4-BE49-F238E27FC236}">
                  <a16:creationId xmlns:a16="http://schemas.microsoft.com/office/drawing/2014/main" id="{EA15254B-0500-4981-99B7-F693477EBBC0}"/>
                </a:ext>
              </a:extLst>
            </p:cNvPr>
            <p:cNvSpPr txBox="1"/>
            <p:nvPr/>
          </p:nvSpPr>
          <p:spPr>
            <a:xfrm>
              <a:off x="3523850" y="4388846"/>
              <a:ext cx="1149674" cy="261610"/>
            </a:xfrm>
            <a:prstGeom prst="rect">
              <a:avLst/>
            </a:prstGeom>
            <a:noFill/>
          </p:spPr>
          <p:txBody>
            <a:bodyPr wrap="none" rtlCol="0">
              <a:spAutoFit/>
            </a:bodyPr>
            <a:lstStyle/>
            <a:p>
              <a:r>
                <a:rPr lang="el-GR" sz="1100" b="1" dirty="0" err="1"/>
                <a:t>Δενδροφύτευση</a:t>
              </a:r>
              <a:endParaRPr lang="el-GR" sz="1100" b="1" dirty="0"/>
            </a:p>
          </p:txBody>
        </p:sp>
      </p:grpSp>
    </p:spTree>
    <p:extLst>
      <p:ext uri="{BB962C8B-B14F-4D97-AF65-F5344CB8AC3E}">
        <p14:creationId xmlns:p14="http://schemas.microsoft.com/office/powerpoint/2010/main" val="3198958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3"/>
          <a:stretch>
            <a:fillRect/>
          </a:stretch>
        </p:blipFill>
        <p:spPr>
          <a:xfrm>
            <a:off x="129381" y="2162973"/>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3"/>
            <a:ext cx="4783016" cy="3253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algn="ctr"/>
            <a:r>
              <a:rPr lang="el-GR" dirty="0">
                <a:latin typeface="Calibri" panose="020F0502020204030204" pitchFamily="34" charset="0"/>
                <a:cs typeface="Calibri" panose="020F0502020204030204" pitchFamily="34" charset="0"/>
              </a:rPr>
              <a:t>Θετικές επιπτώσεις :</a:t>
            </a:r>
          </a:p>
          <a:p>
            <a:pPr algn="ctr"/>
            <a:endParaRPr lang="el-GR" dirty="0">
              <a:latin typeface="Calibri" panose="020F0502020204030204" pitchFamily="34" charset="0"/>
              <a:cs typeface="Calibri" panose="020F0502020204030204" pitchFamily="34" charset="0"/>
            </a:endParaRPr>
          </a:p>
          <a:p>
            <a:pPr algn="ctr"/>
            <a:r>
              <a:rPr lang="el-GR" dirty="0">
                <a:latin typeface="Calibri" panose="020F0502020204030204" pitchFamily="34" charset="0"/>
                <a:cs typeface="Calibri" panose="020F0502020204030204" pitchFamily="34" charset="0"/>
              </a:rPr>
              <a:t>Θα επηρεαστεί θετικά η αξία της ακίνητης περιουσίας</a:t>
            </a:r>
            <a:endParaRPr lang="en-US"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BA1FAD6D-4351-41E0-A5FC-1836F7EA2253}"/>
              </a:ext>
            </a:extLst>
          </p:cNvPr>
          <p:cNvSpPr txBox="1"/>
          <p:nvPr/>
        </p:nvSpPr>
        <p:spPr>
          <a:xfrm>
            <a:off x="2387579" y="4578567"/>
            <a:ext cx="875561" cy="600164"/>
          </a:xfrm>
          <a:prstGeom prst="rect">
            <a:avLst/>
          </a:prstGeom>
          <a:noFill/>
        </p:spPr>
        <p:txBody>
          <a:bodyPr wrap="none" rtlCol="0">
            <a:spAutoFit/>
          </a:bodyPr>
          <a:lstStyle/>
          <a:p>
            <a:r>
              <a:rPr lang="el-GR" sz="1100" b="1" dirty="0"/>
              <a:t>Κλείσιμο </a:t>
            </a:r>
          </a:p>
          <a:p>
            <a:endParaRPr lang="el-GR" sz="1100" b="1" dirty="0"/>
          </a:p>
          <a:p>
            <a:r>
              <a:rPr lang="el-GR" sz="1100" b="1" dirty="0"/>
              <a:t>χωματερών</a:t>
            </a:r>
          </a:p>
        </p:txBody>
      </p:sp>
      <p:grpSp>
        <p:nvGrpSpPr>
          <p:cNvPr id="9" name="Group 8">
            <a:extLst>
              <a:ext uri="{FF2B5EF4-FFF2-40B4-BE49-F238E27FC236}">
                <a16:creationId xmlns:a16="http://schemas.microsoft.com/office/drawing/2014/main" id="{09A97AAB-B627-44B3-925B-9D0DA0023CCF}"/>
              </a:ext>
            </a:extLst>
          </p:cNvPr>
          <p:cNvGrpSpPr/>
          <p:nvPr/>
        </p:nvGrpSpPr>
        <p:grpSpPr>
          <a:xfrm>
            <a:off x="129381" y="4250801"/>
            <a:ext cx="12092671" cy="1384044"/>
            <a:chOff x="129381" y="4250801"/>
            <a:chExt cx="12092671" cy="1384044"/>
          </a:xfrm>
        </p:grpSpPr>
        <p:grpSp>
          <p:nvGrpSpPr>
            <p:cNvPr id="8" name="Group 7">
              <a:extLst>
                <a:ext uri="{FF2B5EF4-FFF2-40B4-BE49-F238E27FC236}">
                  <a16:creationId xmlns:a16="http://schemas.microsoft.com/office/drawing/2014/main" id="{68EAC615-9B9A-41AB-939C-563DCADFCF7B}"/>
                </a:ext>
              </a:extLst>
            </p:cNvPr>
            <p:cNvGrpSpPr/>
            <p:nvPr/>
          </p:nvGrpSpPr>
          <p:grpSpPr>
            <a:xfrm>
              <a:off x="129381" y="4250801"/>
              <a:ext cx="12092671" cy="1384044"/>
              <a:chOff x="129381" y="4250801"/>
              <a:chExt cx="12092671" cy="1384044"/>
            </a:xfrm>
          </p:grpSpPr>
          <p:grpSp>
            <p:nvGrpSpPr>
              <p:cNvPr id="7" name="Group 6">
                <a:extLst>
                  <a:ext uri="{FF2B5EF4-FFF2-40B4-BE49-F238E27FC236}">
                    <a16:creationId xmlns:a16="http://schemas.microsoft.com/office/drawing/2014/main" id="{99D032F7-8545-4078-94D4-22858C87D5ED}"/>
                  </a:ext>
                </a:extLst>
              </p:cNvPr>
              <p:cNvGrpSpPr/>
              <p:nvPr/>
            </p:nvGrpSpPr>
            <p:grpSpPr>
              <a:xfrm>
                <a:off x="129381" y="4250801"/>
                <a:ext cx="12092671" cy="1384044"/>
                <a:chOff x="129381" y="4250801"/>
                <a:chExt cx="12092671" cy="1384044"/>
              </a:xfrm>
            </p:grpSpPr>
            <p:graphicFrame>
              <p:nvGraphicFramePr>
                <p:cNvPr id="3" name="Object 2">
                  <a:extLst>
                    <a:ext uri="{FF2B5EF4-FFF2-40B4-BE49-F238E27FC236}">
                      <a16:creationId xmlns:a16="http://schemas.microsoft.com/office/drawing/2014/main" id="{C122173B-0071-4F8C-B3BC-70323A5AF013}"/>
                    </a:ext>
                  </a:extLst>
                </p:cNvPr>
                <p:cNvGraphicFramePr>
                  <a:graphicFrameLocks noChangeAspect="1"/>
                </p:cNvGraphicFramePr>
                <p:nvPr>
                  <p:extLst>
                    <p:ext uri="{D42A27DB-BD31-4B8C-83A1-F6EECF244321}">
                      <p14:modId xmlns:p14="http://schemas.microsoft.com/office/powerpoint/2010/main" val="337618339"/>
                    </p:ext>
                  </p:extLst>
                </p:nvPr>
              </p:nvGraphicFramePr>
              <p:xfrm>
                <a:off x="129381" y="4250801"/>
                <a:ext cx="12092671" cy="1384044"/>
              </p:xfrm>
              <a:graphic>
                <a:graphicData uri="http://schemas.openxmlformats.org/presentationml/2006/ole">
                  <mc:AlternateContent xmlns:mc="http://schemas.openxmlformats.org/markup-compatibility/2006">
                    <mc:Choice xmlns:v="urn:schemas-microsoft-com:vml" Requires="v">
                      <p:oleObj spid="_x0000_s30857" name="Document" r:id="rId4" imgW="14064703" imgH="1609716" progId="Word.Document.12">
                        <p:embed/>
                      </p:oleObj>
                    </mc:Choice>
                    <mc:Fallback>
                      <p:oleObj name="Document" r:id="rId4" imgW="14064703" imgH="1609716" progId="Word.Document.12">
                        <p:embed/>
                        <p:pic>
                          <p:nvPicPr>
                            <p:cNvPr id="0" name=""/>
                            <p:cNvPicPr/>
                            <p:nvPr/>
                          </p:nvPicPr>
                          <p:blipFill>
                            <a:blip r:embed="rId5"/>
                            <a:stretch>
                              <a:fillRect/>
                            </a:stretch>
                          </p:blipFill>
                          <p:spPr>
                            <a:xfrm>
                              <a:off x="129381" y="4250801"/>
                              <a:ext cx="12092671" cy="1384044"/>
                            </a:xfrm>
                            <a:prstGeom prst="rect">
                              <a:avLst/>
                            </a:prstGeom>
                          </p:spPr>
                        </p:pic>
                      </p:oleObj>
                    </mc:Fallback>
                  </mc:AlternateContent>
                </a:graphicData>
              </a:graphic>
            </p:graphicFrame>
            <p:sp>
              <p:nvSpPr>
                <p:cNvPr id="5" name="Rectangle 4">
                  <a:extLst>
                    <a:ext uri="{FF2B5EF4-FFF2-40B4-BE49-F238E27FC236}">
                      <a16:creationId xmlns:a16="http://schemas.microsoft.com/office/drawing/2014/main" id="{4E43CC81-14A4-40C1-B7F4-5FEA7233222A}"/>
                    </a:ext>
                  </a:extLst>
                </p:cNvPr>
                <p:cNvSpPr/>
                <p:nvPr/>
              </p:nvSpPr>
              <p:spPr>
                <a:xfrm>
                  <a:off x="3823855" y="4650456"/>
                  <a:ext cx="304800" cy="4018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Oval 3">
                <a:extLst>
                  <a:ext uri="{FF2B5EF4-FFF2-40B4-BE49-F238E27FC236}">
                    <a16:creationId xmlns:a16="http://schemas.microsoft.com/office/drawing/2014/main" id="{79C73789-82DB-4188-8F6F-1CE4C76C517B}"/>
                  </a:ext>
                </a:extLst>
              </p:cNvPr>
              <p:cNvSpPr/>
              <p:nvPr/>
            </p:nvSpPr>
            <p:spPr>
              <a:xfrm>
                <a:off x="3953166" y="4812149"/>
                <a:ext cx="120073" cy="110836"/>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a:extLst>
                <a:ext uri="{FF2B5EF4-FFF2-40B4-BE49-F238E27FC236}">
                  <a16:creationId xmlns:a16="http://schemas.microsoft.com/office/drawing/2014/main" id="{79864E4D-170F-419A-A278-01DD0215C16D}"/>
                </a:ext>
              </a:extLst>
            </p:cNvPr>
            <p:cNvSpPr txBox="1"/>
            <p:nvPr/>
          </p:nvSpPr>
          <p:spPr>
            <a:xfrm>
              <a:off x="5216289" y="4551291"/>
              <a:ext cx="968535" cy="600164"/>
            </a:xfrm>
            <a:prstGeom prst="rect">
              <a:avLst/>
            </a:prstGeom>
            <a:noFill/>
          </p:spPr>
          <p:txBody>
            <a:bodyPr wrap="none" rtlCol="0">
              <a:spAutoFit/>
            </a:bodyPr>
            <a:lstStyle/>
            <a:p>
              <a:r>
                <a:rPr lang="el-GR" sz="1100" b="1" dirty="0"/>
                <a:t>Ενεργειακή </a:t>
              </a:r>
            </a:p>
            <a:p>
              <a:endParaRPr lang="el-GR" sz="1100" b="1" dirty="0"/>
            </a:p>
            <a:p>
              <a:r>
                <a:rPr lang="el-GR" sz="1100" b="1" dirty="0"/>
                <a:t>Αναβάθμιση </a:t>
              </a:r>
            </a:p>
          </p:txBody>
        </p:sp>
        <p:sp>
          <p:nvSpPr>
            <p:cNvPr id="12" name="TextBox 11">
              <a:extLst>
                <a:ext uri="{FF2B5EF4-FFF2-40B4-BE49-F238E27FC236}">
                  <a16:creationId xmlns:a16="http://schemas.microsoft.com/office/drawing/2014/main" id="{F5878A9B-959F-489D-8851-8622251F85C9}"/>
                </a:ext>
              </a:extLst>
            </p:cNvPr>
            <p:cNvSpPr txBox="1"/>
            <p:nvPr/>
          </p:nvSpPr>
          <p:spPr>
            <a:xfrm>
              <a:off x="6079503" y="4557857"/>
              <a:ext cx="1192955" cy="600164"/>
            </a:xfrm>
            <a:prstGeom prst="rect">
              <a:avLst/>
            </a:prstGeom>
            <a:noFill/>
          </p:spPr>
          <p:txBody>
            <a:bodyPr wrap="none" rtlCol="0">
              <a:spAutoFit/>
            </a:bodyPr>
            <a:lstStyle/>
            <a:p>
              <a:r>
                <a:rPr lang="el-GR" sz="1100" b="1" dirty="0">
                  <a:latin typeface="Calibri" panose="020F0502020204030204" pitchFamily="34" charset="0"/>
                  <a:cs typeface="Calibri" panose="020F0502020204030204" pitchFamily="34" charset="0"/>
                </a:rPr>
                <a:t>Βιώσιμοι τρόποι </a:t>
              </a:r>
            </a:p>
            <a:p>
              <a:endParaRPr lang="el-GR" sz="1100" b="1" dirty="0">
                <a:latin typeface="Calibri" panose="020F0502020204030204" pitchFamily="34" charset="0"/>
                <a:cs typeface="Calibri" panose="020F0502020204030204" pitchFamily="34" charset="0"/>
              </a:endParaRPr>
            </a:p>
            <a:p>
              <a:r>
                <a:rPr lang="el-GR" sz="1100" b="1" dirty="0">
                  <a:latin typeface="Calibri" panose="020F0502020204030204" pitchFamily="34" charset="0"/>
                  <a:cs typeface="Calibri" panose="020F0502020204030204" pitchFamily="34" charset="0"/>
                </a:rPr>
                <a:t>μεταφοράς</a:t>
              </a:r>
            </a:p>
          </p:txBody>
        </p:sp>
      </p:grpSp>
    </p:spTree>
    <p:extLst>
      <p:ext uri="{BB962C8B-B14F-4D97-AF65-F5344CB8AC3E}">
        <p14:creationId xmlns:p14="http://schemas.microsoft.com/office/powerpoint/2010/main" val="39118447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168514D4-6203-4F1C-A954-B5E4D2C5045C}"/>
              </a:ext>
            </a:extLst>
          </p:cNvPr>
          <p:cNvGraphicFramePr>
            <a:graphicFrameLocks noChangeAspect="1"/>
          </p:cNvGraphicFramePr>
          <p:nvPr>
            <p:extLst>
              <p:ext uri="{D42A27DB-BD31-4B8C-83A1-F6EECF244321}">
                <p14:modId xmlns:p14="http://schemas.microsoft.com/office/powerpoint/2010/main" val="2896830296"/>
              </p:ext>
            </p:extLst>
          </p:nvPr>
        </p:nvGraphicFramePr>
        <p:xfrm>
          <a:off x="133330" y="4341237"/>
          <a:ext cx="12188051" cy="628446"/>
        </p:xfrm>
        <a:graphic>
          <a:graphicData uri="http://schemas.openxmlformats.org/presentationml/2006/ole">
            <mc:AlternateContent xmlns:mc="http://schemas.openxmlformats.org/markup-compatibility/2006">
              <mc:Choice xmlns:v="urn:schemas-microsoft-com:vml" Requires="v">
                <p:oleObj spid="_x0000_s31880" name="Document" r:id="rId3" imgW="14064703" imgH="724948" progId="Word.Document.12">
                  <p:embed/>
                </p:oleObj>
              </mc:Choice>
              <mc:Fallback>
                <p:oleObj name="Document" r:id="rId3" imgW="14064703" imgH="724948" progId="Word.Document.12">
                  <p:embed/>
                  <p:pic>
                    <p:nvPicPr>
                      <p:cNvPr id="0" name=""/>
                      <p:cNvPicPr/>
                      <p:nvPr/>
                    </p:nvPicPr>
                    <p:blipFill>
                      <a:blip r:embed="rId4"/>
                      <a:stretch>
                        <a:fillRect/>
                      </a:stretch>
                    </p:blipFill>
                    <p:spPr>
                      <a:xfrm>
                        <a:off x="133330" y="4341237"/>
                        <a:ext cx="12188051" cy="628446"/>
                      </a:xfrm>
                      <a:prstGeom prst="rect">
                        <a:avLst/>
                      </a:prstGeom>
                    </p:spPr>
                  </p:pic>
                </p:oleObj>
              </mc:Fallback>
            </mc:AlternateContent>
          </a:graphicData>
        </a:graphic>
      </p:graphicFrame>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5"/>
          <a:stretch>
            <a:fillRect/>
          </a:stretch>
        </p:blipFill>
        <p:spPr>
          <a:xfrm>
            <a:off x="157216" y="2153829"/>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3"/>
            <a:ext cx="4783016" cy="3253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marL="285750" lvl="0" indent="-285750">
              <a:buFont typeface="Arial" panose="020B0604020202020204" pitchFamily="34" charset="0"/>
              <a:buChar char="•"/>
            </a:pPr>
            <a:r>
              <a:rPr lang="el-GR" dirty="0">
                <a:solidFill>
                  <a:prstClr val="white"/>
                </a:solidFill>
                <a:latin typeface="Calibri" panose="020F0502020204030204" pitchFamily="34" charset="0"/>
                <a:cs typeface="Calibri" panose="020F0502020204030204" pitchFamily="34" charset="0"/>
              </a:rPr>
              <a:t>Θετικές επιπτώσεις θα προκύψουν και από το σχέδιο </a:t>
            </a:r>
            <a:r>
              <a:rPr lang="el-GR" dirty="0" err="1">
                <a:solidFill>
                  <a:prstClr val="white"/>
                </a:solidFill>
                <a:latin typeface="Calibri" panose="020F0502020204030204" pitchFamily="34" charset="0"/>
                <a:cs typeface="Calibri" panose="020F0502020204030204" pitchFamily="34" charset="0"/>
              </a:rPr>
              <a:t>δενδροφύτευσης</a:t>
            </a:r>
            <a:r>
              <a:rPr lang="el-GR" dirty="0">
                <a:solidFill>
                  <a:prstClr val="white"/>
                </a:solidFill>
                <a:latin typeface="Calibri" panose="020F0502020204030204" pitchFamily="34" charset="0"/>
                <a:cs typeface="Calibri" panose="020F0502020204030204" pitchFamily="34" charset="0"/>
              </a:rPr>
              <a:t> 1,000,000 δένδρων ανά έτος που ισοδυναμεί</a:t>
            </a:r>
          </a:p>
          <a:p>
            <a:pPr marL="285750" lvl="0" indent="-285750">
              <a:buFont typeface="Arial" panose="020B0604020202020204" pitchFamily="34" charset="0"/>
              <a:buChar char="•"/>
            </a:pPr>
            <a:r>
              <a:rPr lang="el-GR" dirty="0">
                <a:solidFill>
                  <a:srgbClr val="FFFF00"/>
                </a:solidFill>
                <a:latin typeface="Calibri" panose="020F0502020204030204" pitchFamily="34" charset="0"/>
                <a:cs typeface="Calibri" panose="020F0502020204030204" pitchFamily="34" charset="0"/>
              </a:rPr>
              <a:t>Αρνητικές επιπτώσεις λόγω κατάληψης συνολικής έκτασης 650 / 1775 εκταρίων</a:t>
            </a:r>
          </a:p>
          <a:p>
            <a:pPr marL="285750" lvl="0" indent="-285750">
              <a:buFont typeface="Arial" panose="020B0604020202020204" pitchFamily="34" charset="0"/>
              <a:buChar char="•"/>
            </a:pPr>
            <a:r>
              <a:rPr lang="el-GR" dirty="0">
                <a:solidFill>
                  <a:srgbClr val="FFFF00"/>
                </a:solidFill>
                <a:latin typeface="Calibri" panose="020F0502020204030204" pitchFamily="34" charset="0"/>
                <a:cs typeface="Calibri" panose="020F0502020204030204" pitchFamily="34" charset="0"/>
              </a:rPr>
              <a:t>Επηρεασμός περιοχών εξαιρετικής φυσικής καλλονής</a:t>
            </a:r>
            <a:endParaRPr lang="en-US" dirty="0">
              <a:solidFill>
                <a:srgbClr val="FFFF00"/>
              </a:solidFill>
              <a:latin typeface="Calibri" panose="020F0502020204030204" pitchFamily="34" charset="0"/>
              <a:cs typeface="Calibri" panose="020F0502020204030204" pitchFamily="34" charset="0"/>
            </a:endParaRPr>
          </a:p>
          <a:p>
            <a:pPr algn="ctr"/>
            <a:endParaRPr lang="en-US" dirty="0"/>
          </a:p>
        </p:txBody>
      </p:sp>
      <p:sp>
        <p:nvSpPr>
          <p:cNvPr id="6" name="TextBox 5">
            <a:extLst>
              <a:ext uri="{FF2B5EF4-FFF2-40B4-BE49-F238E27FC236}">
                <a16:creationId xmlns:a16="http://schemas.microsoft.com/office/drawing/2014/main" id="{95683C2B-0AC0-47AD-9EAA-960DDD6D8D84}"/>
              </a:ext>
            </a:extLst>
          </p:cNvPr>
          <p:cNvSpPr txBox="1"/>
          <p:nvPr/>
        </p:nvSpPr>
        <p:spPr>
          <a:xfrm>
            <a:off x="4598964" y="4293672"/>
            <a:ext cx="428322" cy="261610"/>
          </a:xfrm>
          <a:prstGeom prst="rect">
            <a:avLst/>
          </a:prstGeom>
          <a:noFill/>
        </p:spPr>
        <p:txBody>
          <a:bodyPr wrap="none" rtlCol="0">
            <a:spAutoFit/>
          </a:bodyPr>
          <a:lstStyle/>
          <a:p>
            <a:r>
              <a:rPr lang="el-GR" sz="1100" b="1" dirty="0"/>
              <a:t>ΑΠΕ</a:t>
            </a:r>
            <a:endParaRPr lang="en-US" sz="1100" b="1" dirty="0"/>
          </a:p>
        </p:txBody>
      </p:sp>
    </p:spTree>
    <p:extLst>
      <p:ext uri="{BB962C8B-B14F-4D97-AF65-F5344CB8AC3E}">
        <p14:creationId xmlns:p14="http://schemas.microsoft.com/office/powerpoint/2010/main" val="20627436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 name="Picture 25">
            <a:extLst>
              <a:ext uri="{FF2B5EF4-FFF2-40B4-BE49-F238E27FC236}">
                <a16:creationId xmlns:a16="http://schemas.microsoft.com/office/drawing/2014/main" id="{B509108E-54E3-4306-BF40-4C56B8F2FEBC}"/>
              </a:ext>
            </a:extLst>
          </p:cNvPr>
          <p:cNvPicPr>
            <a:picLocks noChangeAspect="1"/>
          </p:cNvPicPr>
          <p:nvPr/>
        </p:nvPicPr>
        <p:blipFill>
          <a:blip r:embed="rId3"/>
          <a:stretch>
            <a:fillRect/>
          </a:stretch>
        </p:blipFill>
        <p:spPr>
          <a:xfrm>
            <a:off x="129381" y="2162973"/>
            <a:ext cx="12192000" cy="2178264"/>
          </a:xfrm>
          <a:prstGeom prst="rect">
            <a:avLst/>
          </a:prstGeom>
        </p:spPr>
      </p:pic>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ΠΕΡΙΒΑΛΛΟΝΤΙΚΕΣ ΕΠΙΠΤΩΣΕΙΣ</a:t>
            </a:r>
            <a:endParaRPr lang="en-US" dirty="0"/>
          </a:p>
        </p:txBody>
      </p:sp>
      <p:sp>
        <p:nvSpPr>
          <p:cNvPr id="82" name="Rectangle 81">
            <a:extLst>
              <a:ext uri="{FF2B5EF4-FFF2-40B4-BE49-F238E27FC236}">
                <a16:creationId xmlns:a16="http://schemas.microsoft.com/office/drawing/2014/main" id="{834A3939-8308-4102-A6C0-DA8D7A7AFFE8}"/>
              </a:ext>
            </a:extLst>
          </p:cNvPr>
          <p:cNvSpPr/>
          <p:nvPr/>
        </p:nvSpPr>
        <p:spPr>
          <a:xfrm>
            <a:off x="7272459" y="2162973"/>
            <a:ext cx="4783016" cy="32530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b="1" dirty="0"/>
              <a:t>ΣΧΟΛΙΑΣΜΟΣ</a:t>
            </a:r>
          </a:p>
          <a:p>
            <a:pPr algn="ctr"/>
            <a:endParaRPr lang="el-GR" dirty="0"/>
          </a:p>
          <a:p>
            <a:pPr marL="285750" lvl="0" indent="-285750">
              <a:buFont typeface="Arial" panose="020B0604020202020204" pitchFamily="34" charset="0"/>
              <a:buChar char="•"/>
            </a:pPr>
            <a:r>
              <a:rPr lang="el-GR" dirty="0">
                <a:solidFill>
                  <a:prstClr val="white"/>
                </a:solidFill>
                <a:latin typeface="Calibri" panose="020F0502020204030204" pitchFamily="34" charset="0"/>
                <a:cs typeface="Calibri" panose="020F0502020204030204" pitchFamily="34" charset="0"/>
              </a:rPr>
              <a:t>Θετικές επιπτώσεις θα προκύψουν από την μείωση των εκπομπών των αερίων του θερμοκηπίου,</a:t>
            </a:r>
          </a:p>
          <a:p>
            <a:pPr marL="285750" lvl="0" indent="-285750">
              <a:buFont typeface="Arial" panose="020B0604020202020204" pitchFamily="34" charset="0"/>
              <a:buChar char="•"/>
            </a:pPr>
            <a:r>
              <a:rPr lang="el-GR" dirty="0">
                <a:solidFill>
                  <a:prstClr val="white"/>
                </a:solidFill>
                <a:latin typeface="Calibri" panose="020F0502020204030204" pitchFamily="34" charset="0"/>
                <a:cs typeface="Calibri" panose="020F0502020204030204" pitchFamily="34" charset="0"/>
              </a:rPr>
              <a:t>Θετικές επιπτώσεις από την βελτίωση της πρόσβασης σε χώρους και </a:t>
            </a:r>
            <a:r>
              <a:rPr lang="el-GR" dirty="0" err="1">
                <a:solidFill>
                  <a:prstClr val="white"/>
                </a:solidFill>
                <a:latin typeface="Calibri" panose="020F0502020204030204" pitchFamily="34" charset="0"/>
                <a:cs typeface="Calibri" panose="020F0502020204030204" pitchFamily="34" charset="0"/>
              </a:rPr>
              <a:t>μηνημεία</a:t>
            </a:r>
            <a:r>
              <a:rPr lang="el-GR" dirty="0">
                <a:solidFill>
                  <a:prstClr val="white"/>
                </a:solidFill>
                <a:latin typeface="Calibri" panose="020F0502020204030204" pitchFamily="34" charset="0"/>
                <a:cs typeface="Calibri" panose="020F0502020204030204" pitchFamily="34" charset="0"/>
              </a:rPr>
              <a:t> πολιτιστικής και αρχαιολογικής κληρονομιάς</a:t>
            </a:r>
          </a:p>
          <a:p>
            <a:endParaRPr lang="el-GR" dirty="0"/>
          </a:p>
          <a:p>
            <a:pPr algn="ctr"/>
            <a:endParaRPr lang="en-US" dirty="0"/>
          </a:p>
        </p:txBody>
      </p:sp>
      <p:grpSp>
        <p:nvGrpSpPr>
          <p:cNvPr id="5" name="Group 4">
            <a:extLst>
              <a:ext uri="{FF2B5EF4-FFF2-40B4-BE49-F238E27FC236}">
                <a16:creationId xmlns:a16="http://schemas.microsoft.com/office/drawing/2014/main" id="{3DD2C4E4-05B1-40EA-AB8D-1E730F670E37}"/>
              </a:ext>
            </a:extLst>
          </p:cNvPr>
          <p:cNvGrpSpPr/>
          <p:nvPr/>
        </p:nvGrpSpPr>
        <p:grpSpPr>
          <a:xfrm>
            <a:off x="129380" y="4254762"/>
            <a:ext cx="11987571" cy="920139"/>
            <a:chOff x="129380" y="4254762"/>
            <a:chExt cx="11987571" cy="920139"/>
          </a:xfrm>
        </p:grpSpPr>
        <p:graphicFrame>
          <p:nvGraphicFramePr>
            <p:cNvPr id="3" name="Object 2">
              <a:extLst>
                <a:ext uri="{FF2B5EF4-FFF2-40B4-BE49-F238E27FC236}">
                  <a16:creationId xmlns:a16="http://schemas.microsoft.com/office/drawing/2014/main" id="{764FECC8-A35A-4317-94DA-0C05A5544D61}"/>
                </a:ext>
              </a:extLst>
            </p:cNvPr>
            <p:cNvGraphicFramePr>
              <a:graphicFrameLocks noChangeAspect="1"/>
            </p:cNvGraphicFramePr>
            <p:nvPr>
              <p:extLst>
                <p:ext uri="{D42A27DB-BD31-4B8C-83A1-F6EECF244321}">
                  <p14:modId xmlns:p14="http://schemas.microsoft.com/office/powerpoint/2010/main" val="4005874105"/>
                </p:ext>
              </p:extLst>
            </p:nvPr>
          </p:nvGraphicFramePr>
          <p:xfrm>
            <a:off x="129380" y="4254762"/>
            <a:ext cx="11987571" cy="920139"/>
          </p:xfrm>
          <a:graphic>
            <a:graphicData uri="http://schemas.openxmlformats.org/presentationml/2006/ole">
              <mc:AlternateContent xmlns:mc="http://schemas.openxmlformats.org/markup-compatibility/2006">
                <mc:Choice xmlns:v="urn:schemas-microsoft-com:vml" Requires="v">
                  <p:oleObj spid="_x0000_s32905" name="Document" r:id="rId4" imgW="14064703" imgH="1078783" progId="Word.Document.12">
                    <p:embed/>
                  </p:oleObj>
                </mc:Choice>
                <mc:Fallback>
                  <p:oleObj name="Document" r:id="rId4" imgW="14064703" imgH="1078783" progId="Word.Document.12">
                    <p:embed/>
                    <p:pic>
                      <p:nvPicPr>
                        <p:cNvPr id="0" name=""/>
                        <p:cNvPicPr/>
                        <p:nvPr/>
                      </p:nvPicPr>
                      <p:blipFill>
                        <a:blip r:embed="rId5"/>
                        <a:stretch>
                          <a:fillRect/>
                        </a:stretch>
                      </p:blipFill>
                      <p:spPr>
                        <a:xfrm>
                          <a:off x="129380" y="4254762"/>
                          <a:ext cx="11987571" cy="920139"/>
                        </a:xfrm>
                        <a:prstGeom prst="rect">
                          <a:avLst/>
                        </a:prstGeom>
                      </p:spPr>
                    </p:pic>
                  </p:oleObj>
                </mc:Fallback>
              </mc:AlternateContent>
            </a:graphicData>
          </a:graphic>
        </p:graphicFrame>
        <p:sp>
          <p:nvSpPr>
            <p:cNvPr id="4" name="Oval 3">
              <a:extLst>
                <a:ext uri="{FF2B5EF4-FFF2-40B4-BE49-F238E27FC236}">
                  <a16:creationId xmlns:a16="http://schemas.microsoft.com/office/drawing/2014/main" id="{96967EFA-9885-4E90-B2C1-60494D13EC7E}"/>
                </a:ext>
              </a:extLst>
            </p:cNvPr>
            <p:cNvSpPr/>
            <p:nvPr/>
          </p:nvSpPr>
          <p:spPr>
            <a:xfrm>
              <a:off x="6289792" y="4650456"/>
              <a:ext cx="184160" cy="204450"/>
            </a:xfrm>
            <a:prstGeom prst="ellipse">
              <a:avLst/>
            </a:prstGeom>
            <a:solidFill>
              <a:srgbClr val="5E7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4C3C4337-5864-4D4E-98FA-BA622841BEA9}"/>
                </a:ext>
              </a:extLst>
            </p:cNvPr>
            <p:cNvSpPr/>
            <p:nvPr/>
          </p:nvSpPr>
          <p:spPr>
            <a:xfrm>
              <a:off x="6763434" y="4644169"/>
              <a:ext cx="184160" cy="204449"/>
            </a:xfrm>
            <a:prstGeom prst="ellipse">
              <a:avLst/>
            </a:prstGeom>
            <a:solidFill>
              <a:srgbClr val="5E785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983410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ΣΥΝΟΨΙΣΗ ΠΕΡΙΒΑΛΛΟΝΤΙΚΩΝ ΕΠΙΠΤΩΣΕΩΝ</a:t>
            </a:r>
            <a:endParaRPr lang="en-US" dirty="0"/>
          </a:p>
        </p:txBody>
      </p:sp>
      <p:sp>
        <p:nvSpPr>
          <p:cNvPr id="7" name="Content Placeholder 6">
            <a:extLst>
              <a:ext uri="{FF2B5EF4-FFF2-40B4-BE49-F238E27FC236}">
                <a16:creationId xmlns:a16="http://schemas.microsoft.com/office/drawing/2014/main" id="{599BDFAD-C976-4B96-9436-FE32030F3AA2}"/>
              </a:ext>
            </a:extLst>
          </p:cNvPr>
          <p:cNvSpPr>
            <a:spLocks noGrp="1"/>
          </p:cNvSpPr>
          <p:nvPr>
            <p:ph idx="1"/>
          </p:nvPr>
        </p:nvSpPr>
        <p:spPr>
          <a:xfrm>
            <a:off x="1030147" y="2015731"/>
            <a:ext cx="10394066" cy="4037749"/>
          </a:xfrm>
        </p:spPr>
        <p:txBody>
          <a:bodyPr>
            <a:normAutofit fontScale="92500" lnSpcReduction="20000"/>
          </a:bodyPr>
          <a:lstStyle/>
          <a:p>
            <a:pPr algn="just"/>
            <a:r>
              <a:rPr lang="el-GR" sz="1600" dirty="0">
                <a:latin typeface="Calibri" panose="020F0502020204030204" pitchFamily="34" charset="0"/>
                <a:cs typeface="Calibri" panose="020F0502020204030204" pitchFamily="34" charset="0"/>
              </a:rPr>
              <a:t>Το σενάριο </a:t>
            </a:r>
            <a:r>
              <a:rPr lang="el-GR" sz="1600" b="1" dirty="0">
                <a:latin typeface="Calibri" panose="020F0502020204030204" pitchFamily="34" charset="0"/>
                <a:cs typeface="Calibri" panose="020F0502020204030204" pitchFamily="34" charset="0"/>
              </a:rPr>
              <a:t>των προγραμματισμένων πολιτικών και μέτρων </a:t>
            </a:r>
            <a:r>
              <a:rPr lang="el-GR" sz="1600" dirty="0">
                <a:latin typeface="Calibri" panose="020F0502020204030204" pitchFamily="34" charset="0"/>
                <a:cs typeface="Calibri" panose="020F0502020204030204" pitchFamily="34" charset="0"/>
              </a:rPr>
              <a:t>είναι το προτιμητέο  σενάριο το οποίο επιτρέπει στην Κύπρο να συμβάλει στην επίτευξη των στόχων της ΕΕ που αφορούν στη συμμόρφωση με τις διεθνείς υποχρεώσεις κλίμα που απορρέουν από τη συμφωνία του Παρισιού, ενώ ταυτόχρονα</a:t>
            </a:r>
          </a:p>
          <a:p>
            <a:pPr lvl="0" algn="just"/>
            <a:r>
              <a:rPr lang="el-GR" sz="1600" dirty="0">
                <a:latin typeface="Calibri" panose="020F0502020204030204" pitchFamily="34" charset="0"/>
                <a:cs typeface="Calibri" panose="020F0502020204030204" pitchFamily="34" charset="0"/>
              </a:rPr>
              <a:t>9 παράμετροι είχαν θετικές περιβαλλοντικές επιπτώσεις, το οποίο είναι αναμενόμενο λόγω της περιβαλλοντικής διάστασης όλων των μέτρων,</a:t>
            </a:r>
            <a:endParaRPr lang="en-US" sz="1800" dirty="0">
              <a:latin typeface="Calibri" panose="020F0502020204030204" pitchFamily="34" charset="0"/>
              <a:cs typeface="Calibri" panose="020F0502020204030204" pitchFamily="34" charset="0"/>
            </a:endParaRPr>
          </a:p>
          <a:p>
            <a:pPr lvl="0" algn="just"/>
            <a:r>
              <a:rPr lang="el-GR" sz="1600" dirty="0">
                <a:latin typeface="Calibri" panose="020F0502020204030204" pitchFamily="34" charset="0"/>
                <a:cs typeface="Calibri" panose="020F0502020204030204" pitchFamily="34" charset="0"/>
              </a:rPr>
              <a:t>Μικρές αρνητικές επιπτώσεις αναγνωρίστηκαν σε τέσσερεις παραμέτρους, οι οποίες όμως είναι αναστρέψιμες με τα κατάλληλα μέτρα :</a:t>
            </a:r>
            <a:endParaRPr lang="en-US" sz="1800" dirty="0">
              <a:latin typeface="Calibri" panose="020F0502020204030204" pitchFamily="34" charset="0"/>
              <a:cs typeface="Calibri" panose="020F0502020204030204" pitchFamily="34" charset="0"/>
            </a:endParaRPr>
          </a:p>
          <a:p>
            <a:pPr lvl="1" algn="just"/>
            <a:r>
              <a:rPr lang="el-GR" sz="1400" dirty="0">
                <a:latin typeface="Calibri" panose="020F0502020204030204" pitchFamily="34" charset="0"/>
                <a:cs typeface="Calibri" panose="020F0502020204030204" pitchFamily="34" charset="0"/>
              </a:rPr>
              <a:t>Βιοποικιλότητα : από την εφαρμογή των έργων υποδομής που περιλαμβάνονται στον τομέα της ηλεκτρικής ενέργειας (</a:t>
            </a:r>
            <a:r>
              <a:rPr lang="en-US" sz="1400" dirty="0">
                <a:latin typeface="Calibri" panose="020F0502020204030204" pitchFamily="34" charset="0"/>
                <a:cs typeface="Calibri" panose="020F0502020204030204" pitchFamily="34" charset="0"/>
              </a:rPr>
              <a:t>Interconnector</a:t>
            </a:r>
            <a:r>
              <a:rPr lang="el-GR" sz="1400" dirty="0">
                <a:latin typeface="Calibri" panose="020F0502020204030204" pitchFamily="34" charset="0"/>
                <a:cs typeface="Calibri" panose="020F0502020204030204" pitchFamily="34" charset="0"/>
              </a:rPr>
              <a:t>, ΦΒ εγκαταστάσεις, αναβάθμιση ηλεκτρικού δικτύου),</a:t>
            </a:r>
            <a:endParaRPr lang="en-US" sz="1600" dirty="0">
              <a:latin typeface="Calibri" panose="020F0502020204030204" pitchFamily="34" charset="0"/>
              <a:cs typeface="Calibri" panose="020F0502020204030204" pitchFamily="34" charset="0"/>
            </a:endParaRPr>
          </a:p>
          <a:p>
            <a:pPr lvl="1" algn="just"/>
            <a:r>
              <a:rPr lang="el-GR" sz="1400" dirty="0">
                <a:latin typeface="Calibri" panose="020F0502020204030204" pitchFamily="34" charset="0"/>
                <a:cs typeface="Calibri" panose="020F0502020204030204" pitchFamily="34" charset="0"/>
              </a:rPr>
              <a:t>Έδαφος : από την εφαρμογή των έργων υποδομής που περιλαμβάνονται στον τομέα της ηλεκτρικής ενέργειας (</a:t>
            </a:r>
            <a:r>
              <a:rPr lang="en-US" sz="1400" dirty="0">
                <a:latin typeface="Calibri" panose="020F0502020204030204" pitchFamily="34" charset="0"/>
                <a:cs typeface="Calibri" panose="020F0502020204030204" pitchFamily="34" charset="0"/>
              </a:rPr>
              <a:t>Interconnector</a:t>
            </a:r>
            <a:r>
              <a:rPr lang="el-GR" sz="1400" dirty="0">
                <a:latin typeface="Calibri" panose="020F0502020204030204" pitchFamily="34" charset="0"/>
                <a:cs typeface="Calibri" panose="020F0502020204030204" pitchFamily="34" charset="0"/>
              </a:rPr>
              <a:t>, ΦΒ εγκαταστάσεις, αναβάθμιση ηλεκτρικού δικτύου),</a:t>
            </a:r>
            <a:endParaRPr lang="en-US" sz="1600" dirty="0">
              <a:latin typeface="Calibri" panose="020F0502020204030204" pitchFamily="34" charset="0"/>
              <a:cs typeface="Calibri" panose="020F0502020204030204" pitchFamily="34" charset="0"/>
            </a:endParaRPr>
          </a:p>
          <a:p>
            <a:pPr lvl="1" algn="just"/>
            <a:r>
              <a:rPr lang="el-GR" sz="1400" dirty="0">
                <a:latin typeface="Calibri" panose="020F0502020204030204" pitchFamily="34" charset="0"/>
                <a:cs typeface="Calibri" panose="020F0502020204030204" pitchFamily="34" charset="0"/>
              </a:rPr>
              <a:t>Τοπίο: από την εφαρμογή των έργων υποδομής που περιλαμβάνονται στον τομέα της ηλεκτρικής ενέργειας (</a:t>
            </a:r>
            <a:r>
              <a:rPr lang="en-US" sz="1400" dirty="0">
                <a:latin typeface="Calibri" panose="020F0502020204030204" pitchFamily="34" charset="0"/>
                <a:cs typeface="Calibri" panose="020F0502020204030204" pitchFamily="34" charset="0"/>
              </a:rPr>
              <a:t>Interconnector</a:t>
            </a:r>
            <a:r>
              <a:rPr lang="el-GR" sz="1400" dirty="0">
                <a:latin typeface="Calibri" panose="020F0502020204030204" pitchFamily="34" charset="0"/>
                <a:cs typeface="Calibri" panose="020F0502020204030204" pitchFamily="34" charset="0"/>
              </a:rPr>
              <a:t>, ΦΒ εγκαταστάσεις, αναβάθμιση ηλεκτρικού δικτύου),</a:t>
            </a:r>
            <a:endParaRPr lang="en-US" sz="1600" dirty="0">
              <a:latin typeface="Calibri" panose="020F0502020204030204" pitchFamily="34" charset="0"/>
              <a:cs typeface="Calibri" panose="020F0502020204030204" pitchFamily="34" charset="0"/>
            </a:endParaRPr>
          </a:p>
          <a:p>
            <a:pPr lvl="1" algn="just"/>
            <a:r>
              <a:rPr lang="el-GR" sz="1400" dirty="0">
                <a:latin typeface="Calibri" panose="020F0502020204030204" pitchFamily="34" charset="0"/>
                <a:cs typeface="Calibri" panose="020F0502020204030204" pitchFamily="34" charset="0"/>
              </a:rPr>
              <a:t>Πολιτιστική κληρονομιά : μεταφορές </a:t>
            </a:r>
            <a:endParaRPr lang="en-US" sz="1600" dirty="0">
              <a:latin typeface="Calibri" panose="020F0502020204030204" pitchFamily="34" charset="0"/>
              <a:cs typeface="Calibri" panose="020F0502020204030204" pitchFamily="34" charset="0"/>
            </a:endParaRPr>
          </a:p>
          <a:p>
            <a:pPr lvl="0" algn="just"/>
            <a:r>
              <a:rPr lang="el-GR" sz="1600" dirty="0">
                <a:latin typeface="Calibri" panose="020F0502020204030204" pitchFamily="34" charset="0"/>
                <a:cs typeface="Calibri" panose="020F0502020204030204" pitchFamily="34" charset="0"/>
              </a:rPr>
              <a:t>Η εφαρμογή των μέτρων δεν συνδέεται με διασυνοριακές επιπτώσεις</a:t>
            </a:r>
            <a:endParaRPr lang="en-US" sz="1800" dirty="0">
              <a:latin typeface="Calibri" panose="020F0502020204030204" pitchFamily="34" charset="0"/>
              <a:cs typeface="Calibri" panose="020F0502020204030204" pitchFamily="34" charset="0"/>
            </a:endParaRPr>
          </a:p>
          <a:p>
            <a:pPr algn="just"/>
            <a:endParaRPr lang="el-GR" sz="1800" dirty="0">
              <a:latin typeface="Calibri" panose="020F0502020204030204" pitchFamily="34" charset="0"/>
              <a:cs typeface="Calibri" panose="020F0502020204030204" pitchFamily="34" charset="0"/>
            </a:endParaRPr>
          </a:p>
          <a:p>
            <a:pPr algn="just"/>
            <a:endParaRPr lang="el-GR" sz="1600" dirty="0">
              <a:latin typeface="Calibri" panose="020F0502020204030204" pitchFamily="34" charset="0"/>
              <a:cs typeface="Calibri" panose="020F0502020204030204" pitchFamily="34" charset="0"/>
            </a:endParaRPr>
          </a:p>
          <a:p>
            <a:pPr algn="just"/>
            <a:endParaRPr lang="en-US" sz="1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82229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ΠΑΡΟΥΣΙΑΣΗ ΤΟΥ ΕΡΓΟΥ</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625033" y="2015732"/>
            <a:ext cx="10984375" cy="3745971"/>
          </a:xfrm>
        </p:spPr>
        <p:txBody>
          <a:bodyPr>
            <a:normAutofit/>
          </a:bodyPr>
          <a:lstStyle/>
          <a:p>
            <a:pPr algn="just"/>
            <a:r>
              <a:rPr lang="el-GR" sz="2400" dirty="0">
                <a:latin typeface="Calibri" panose="020F0502020204030204" pitchFamily="34" charset="0"/>
                <a:cs typeface="Calibri" panose="020F0502020204030204" pitchFamily="34" charset="0"/>
              </a:rPr>
              <a:t>Η Μελέτη εντόπισε τις πολιτικές και μέτρα τα οποία περιλαμβάνονται στο Εθνικό Σχέδιο και για τις οποίες (α) πρέπει να υποβληθεί εξειδικευμένη ΣΜΠΕ, όταν οριστικοποιηθεί ο σχεδιασμός τους – γίνονται εισηγήσεις για τα θέματα στα οποία πρέπει να δοθεί ιδιαίτερη σημασία κατά την ετοιμασία της εξειδικευμένης ΣΜΠΕ,</a:t>
            </a:r>
          </a:p>
          <a:p>
            <a:pPr algn="just"/>
            <a:r>
              <a:rPr lang="el-GR" sz="2400" dirty="0">
                <a:latin typeface="Calibri" panose="020F0502020204030204" pitchFamily="34" charset="0"/>
                <a:cs typeface="Calibri" panose="020F0502020204030204" pitchFamily="34" charset="0"/>
              </a:rPr>
              <a:t>Τέλος η Μελέτη περιλαμβάνει τις κατευθυντήριες γραμμές για την εκπόνηση των επιμέρους ΣΜΠΕ που απαιτούνται : σημεία που πρέπει να προσεχθούν και να συμπεριλαμβάνονται στο αντικείμενο των Μελετών</a:t>
            </a:r>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94181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ΜΕΡΑ ΜΕΤΡΙΑΣΜΟΥ</a:t>
            </a:r>
            <a:endParaRPr lang="en-US" dirty="0"/>
          </a:p>
        </p:txBody>
      </p:sp>
      <p:graphicFrame>
        <p:nvGraphicFramePr>
          <p:cNvPr id="5" name="Table 4">
            <a:extLst>
              <a:ext uri="{FF2B5EF4-FFF2-40B4-BE49-F238E27FC236}">
                <a16:creationId xmlns:a16="http://schemas.microsoft.com/office/drawing/2014/main" id="{0252EBC6-BC7A-4690-947A-5704C5BE809E}"/>
              </a:ext>
            </a:extLst>
          </p:cNvPr>
          <p:cNvGraphicFramePr>
            <a:graphicFrameLocks noGrp="1"/>
          </p:cNvGraphicFramePr>
          <p:nvPr>
            <p:extLst>
              <p:ext uri="{D42A27DB-BD31-4B8C-83A1-F6EECF244321}">
                <p14:modId xmlns:p14="http://schemas.microsoft.com/office/powerpoint/2010/main" val="877564666"/>
              </p:ext>
            </p:extLst>
          </p:nvPr>
        </p:nvGraphicFramePr>
        <p:xfrm>
          <a:off x="1463292" y="1962114"/>
          <a:ext cx="10395429" cy="2622105"/>
        </p:xfrm>
        <a:graphic>
          <a:graphicData uri="http://schemas.openxmlformats.org/drawingml/2006/table">
            <a:tbl>
              <a:tblPr firstRow="1" firstCol="1" bandRow="1">
                <a:tableStyleId>{5C22544A-7EE6-4342-B048-85BDC9FD1C3A}</a:tableStyleId>
              </a:tblPr>
              <a:tblGrid>
                <a:gridCol w="387270">
                  <a:extLst>
                    <a:ext uri="{9D8B030D-6E8A-4147-A177-3AD203B41FA5}">
                      <a16:colId xmlns:a16="http://schemas.microsoft.com/office/drawing/2014/main" val="3337752165"/>
                    </a:ext>
                  </a:extLst>
                </a:gridCol>
                <a:gridCol w="3252459">
                  <a:extLst>
                    <a:ext uri="{9D8B030D-6E8A-4147-A177-3AD203B41FA5}">
                      <a16:colId xmlns:a16="http://schemas.microsoft.com/office/drawing/2014/main" val="1372487537"/>
                    </a:ext>
                  </a:extLst>
                </a:gridCol>
                <a:gridCol w="1178864">
                  <a:extLst>
                    <a:ext uri="{9D8B030D-6E8A-4147-A177-3AD203B41FA5}">
                      <a16:colId xmlns:a16="http://schemas.microsoft.com/office/drawing/2014/main" val="827905789"/>
                    </a:ext>
                  </a:extLst>
                </a:gridCol>
                <a:gridCol w="1507253">
                  <a:extLst>
                    <a:ext uri="{9D8B030D-6E8A-4147-A177-3AD203B41FA5}">
                      <a16:colId xmlns:a16="http://schemas.microsoft.com/office/drawing/2014/main" val="1989479388"/>
                    </a:ext>
                  </a:extLst>
                </a:gridCol>
                <a:gridCol w="1416818">
                  <a:extLst>
                    <a:ext uri="{9D8B030D-6E8A-4147-A177-3AD203B41FA5}">
                      <a16:colId xmlns:a16="http://schemas.microsoft.com/office/drawing/2014/main" val="1511438914"/>
                    </a:ext>
                  </a:extLst>
                </a:gridCol>
                <a:gridCol w="1014883">
                  <a:extLst>
                    <a:ext uri="{9D8B030D-6E8A-4147-A177-3AD203B41FA5}">
                      <a16:colId xmlns:a16="http://schemas.microsoft.com/office/drawing/2014/main" val="1241345665"/>
                    </a:ext>
                  </a:extLst>
                </a:gridCol>
                <a:gridCol w="1637882">
                  <a:extLst>
                    <a:ext uri="{9D8B030D-6E8A-4147-A177-3AD203B41FA5}">
                      <a16:colId xmlns:a16="http://schemas.microsoft.com/office/drawing/2014/main" val="4234777694"/>
                    </a:ext>
                  </a:extLst>
                </a:gridCol>
              </a:tblGrid>
              <a:tr h="136170">
                <a:tc rowSpan="2" gridSpan="2">
                  <a:txBody>
                    <a:bodyPr/>
                    <a:lstStyle/>
                    <a:p>
                      <a:pPr marL="0" marR="0" algn="ctr">
                        <a:spcBef>
                          <a:spcPts val="0"/>
                        </a:spcBef>
                        <a:spcAft>
                          <a:spcPts val="0"/>
                        </a:spcAft>
                      </a:pPr>
                      <a:r>
                        <a:rPr lang="el-GR" sz="900">
                          <a:effectLst/>
                        </a:rPr>
                        <a:t>ΠΕΡΙΒΑΛΛΟΝΤΙΚΗ ΠΑΡΑΜΕΤΡΟΣ</a:t>
                      </a:r>
                      <a:endParaRPr lang="en-US" sz="900">
                        <a:effectLst/>
                        <a:latin typeface="Times New Roman" panose="02020603050405020304" pitchFamily="18" charset="0"/>
                        <a:ea typeface="Times New Roman" panose="02020603050405020304" pitchFamily="18" charset="0"/>
                      </a:endParaRPr>
                    </a:p>
                  </a:txBody>
                  <a:tcPr marL="51064" marR="51064" marT="0" marB="0"/>
                </a:tc>
                <a:tc rowSpan="2" hMerge="1">
                  <a:txBody>
                    <a:bodyPr/>
                    <a:lstStyle/>
                    <a:p>
                      <a:endParaRPr lang="en-US"/>
                    </a:p>
                  </a:txBody>
                  <a:tcPr/>
                </a:tc>
                <a:tc gridSpan="5">
                  <a:txBody>
                    <a:bodyPr/>
                    <a:lstStyle/>
                    <a:p>
                      <a:pPr marL="0" marR="0" algn="ctr">
                        <a:spcBef>
                          <a:spcPts val="0"/>
                        </a:spcBef>
                        <a:spcAft>
                          <a:spcPts val="0"/>
                        </a:spcAft>
                      </a:pPr>
                      <a:r>
                        <a:rPr lang="el-GR" sz="900">
                          <a:effectLst/>
                        </a:rPr>
                        <a:t>ΤΟΜΕΑΣ ΕΠΙΠΤΩΣΗΣ</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9375863"/>
                  </a:ext>
                </a:extLst>
              </a:tr>
              <a:tr h="344646">
                <a:tc gridSpan="2" vMerge="1">
                  <a:txBody>
                    <a:bodyPr/>
                    <a:lstStyle/>
                    <a:p>
                      <a:endParaRPr lang="en-US"/>
                    </a:p>
                  </a:txBody>
                  <a:tcPr/>
                </a:tc>
                <a:tc hMerge="1" vMerge="1">
                  <a:txBody>
                    <a:bodyPr/>
                    <a:lstStyle/>
                    <a:p>
                      <a:endParaRPr lang="en-US"/>
                    </a:p>
                  </a:txBody>
                  <a:tcPr/>
                </a:tc>
                <a:tc>
                  <a:txBody>
                    <a:bodyPr/>
                    <a:lstStyle/>
                    <a:p>
                      <a:pPr marL="0" marR="0" algn="just">
                        <a:spcBef>
                          <a:spcPts val="0"/>
                        </a:spcBef>
                        <a:spcAft>
                          <a:spcPts val="0"/>
                        </a:spcAft>
                      </a:pPr>
                      <a:r>
                        <a:rPr lang="el-GR" sz="900">
                          <a:effectLst/>
                        </a:rPr>
                        <a:t>Απόβλητα</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Γεωργικός / Κτηνοτροφικός Τομέας</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Ηλεκτρική Ενέργεια</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Ψύξη / Θέρμανση</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Μεταφορές</a:t>
                      </a:r>
                      <a:endParaRPr lang="en-US" sz="900">
                        <a:effectLst/>
                        <a:latin typeface="Times New Roman" panose="02020603050405020304" pitchFamily="18" charset="0"/>
                        <a:ea typeface="Times New Roman" panose="02020603050405020304" pitchFamily="18" charset="0"/>
                      </a:endParaRPr>
                    </a:p>
                  </a:txBody>
                  <a:tcPr marL="51064" marR="51064" marT="0" marB="0"/>
                </a:tc>
                <a:extLst>
                  <a:ext uri="{0D108BD9-81ED-4DB2-BD59-A6C34878D82A}">
                    <a16:rowId xmlns:a16="http://schemas.microsoft.com/office/drawing/2014/main" val="3170860264"/>
                  </a:ext>
                </a:extLst>
              </a:tr>
              <a:tr h="311499">
                <a:tc gridSpan="7">
                  <a:txBody>
                    <a:bodyPr/>
                    <a:lstStyle/>
                    <a:p>
                      <a:pPr marL="0" marR="0" algn="just">
                        <a:spcBef>
                          <a:spcPts val="0"/>
                        </a:spcBef>
                        <a:spcAft>
                          <a:spcPts val="0"/>
                        </a:spcAft>
                      </a:pPr>
                      <a:r>
                        <a:rPr lang="el-GR" sz="900">
                          <a:effectLst/>
                        </a:rPr>
                        <a:t>ΣΕΝΑΡΙΟ</a:t>
                      </a:r>
                      <a:endParaRPr lang="en-US" sz="900">
                        <a:effectLst/>
                      </a:endParaRPr>
                    </a:p>
                    <a:p>
                      <a:pPr marL="0" marR="0" algn="just">
                        <a:spcBef>
                          <a:spcPts val="0"/>
                        </a:spcBef>
                        <a:spcAft>
                          <a:spcPts val="0"/>
                        </a:spcAft>
                      </a:pPr>
                      <a:r>
                        <a:rPr lang="el-GR" sz="900">
                          <a:effectLst/>
                        </a:rPr>
                        <a:t>1: Με τα ισχύοντα Μέτρα  / 2: Με τις προγραμματισμένες πολιτικές και Μέτρα</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1180412"/>
                  </a:ext>
                </a:extLst>
              </a:tr>
              <a:tr h="1142498">
                <a:tc>
                  <a:txBody>
                    <a:bodyPr/>
                    <a:lstStyle/>
                    <a:p>
                      <a:pPr marL="0" marR="0" algn="just">
                        <a:spcBef>
                          <a:spcPts val="0"/>
                        </a:spcBef>
                        <a:spcAft>
                          <a:spcPts val="0"/>
                        </a:spcAft>
                      </a:pPr>
                      <a:r>
                        <a:rPr lang="el-GR" sz="900">
                          <a:effectLst/>
                        </a:rPr>
                        <a:t>1</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1200" b="1" kern="1200" dirty="0">
                          <a:solidFill>
                            <a:schemeClr val="tx1"/>
                          </a:solidFill>
                          <a:effectLst/>
                          <a:latin typeface="Calibri" panose="020F0502020204030204" pitchFamily="34" charset="0"/>
                          <a:ea typeface="+mn-ea"/>
                          <a:cs typeface="Calibri" panose="020F0502020204030204" pitchFamily="34" charset="0"/>
                        </a:rPr>
                        <a:t>Βιοποικιλότητα</a:t>
                      </a:r>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r>
                        <a:rPr lang="el-GR" sz="1200" b="0" kern="1200" dirty="0">
                          <a:solidFill>
                            <a:schemeClr val="tx1"/>
                          </a:solidFill>
                          <a:effectLst/>
                          <a:latin typeface="Calibri" panose="020F0502020204030204" pitchFamily="34" charset="0"/>
                          <a:ea typeface="+mn-ea"/>
                          <a:cs typeface="Calibri" panose="020F0502020204030204" pitchFamily="34" charset="0"/>
                        </a:rPr>
                        <a:t>Αποφυγή απώλειας και διατήρηση οικοτόπων – διατήρηση και αύξηση του συνολικού αριθμού φυτικών ειδών – αποφυγή μείωσης απειλούμενων και ενδημικών ειδών</a:t>
                      </a:r>
                      <a:endParaRPr lang="en-US" sz="1200" b="0" kern="1200" dirty="0">
                        <a:solidFill>
                          <a:schemeClr val="tx1"/>
                        </a:solidFill>
                        <a:effectLst/>
                        <a:latin typeface="Calibri" panose="020F0502020204030204" pitchFamily="34" charset="0"/>
                        <a:ea typeface="+mn-ea"/>
                        <a:cs typeface="Calibri" panose="020F0502020204030204" pitchFamily="34" charset="0"/>
                      </a:endParaRPr>
                    </a:p>
                  </a:txBody>
                  <a:tcPr marL="51064" marR="51064" marT="0" marB="0"/>
                </a:tc>
                <a:tc gridSpan="5">
                  <a:txBody>
                    <a:bodyPr/>
                    <a:lstStyle/>
                    <a:p>
                      <a:pPr marL="171450" marR="0" lvl="0" indent="-171450" algn="just">
                        <a:spcBef>
                          <a:spcPts val="0"/>
                        </a:spcBef>
                        <a:spcAft>
                          <a:spcPts val="0"/>
                        </a:spcAft>
                        <a:buFont typeface="Arial" panose="020B0604020202020204" pitchFamily="34" charset="0"/>
                        <a:buChar char="•"/>
                      </a:pPr>
                      <a:r>
                        <a:rPr lang="el-GR" sz="1000" dirty="0">
                          <a:solidFill>
                            <a:srgbClr val="C00000"/>
                          </a:solidFill>
                          <a:effectLst/>
                          <a:latin typeface="Calibri" panose="020F0502020204030204" pitchFamily="34" charset="0"/>
                          <a:cs typeface="Calibri" panose="020F0502020204030204" pitchFamily="34" charset="0"/>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000" dirty="0">
                        <a:solidFill>
                          <a:srgbClr val="C00000"/>
                        </a:solidFill>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dirty="0">
                          <a:effectLst/>
                          <a:latin typeface="Calibri" panose="020F0502020204030204" pitchFamily="34" charset="0"/>
                          <a:cs typeface="Calibri" panose="020F0502020204030204" pitchFamily="34" charset="0"/>
                        </a:rPr>
                        <a:t>Να εξετάζονται εναλλακτικές λύσεις σχεδιασμού με στόχο την αποφυγή των προστατευόμενων περιοχών, οικοτόπων προτεραιότητας, κτλ.,</a:t>
                      </a:r>
                      <a:endParaRPr lang="en-US" sz="1000" dirty="0">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dirty="0">
                          <a:effectLst/>
                          <a:latin typeface="Calibri" panose="020F0502020204030204" pitchFamily="34" charset="0"/>
                          <a:cs typeface="Calibri" panose="020F0502020204030204" pitchFamily="34" charset="0"/>
                        </a:rPr>
                        <a:t>Εκπόνηση Μελέτης Ειδικής Οικολογικής Αξιολόγησης (ΜΕΟΑ) για τα έργα που χωροθετούνται εντός ή κοντά προστατευόμενων περιοχών του Δικτύου Natura 2000,</a:t>
                      </a:r>
                      <a:endParaRPr lang="en-US" sz="1000" dirty="0">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dirty="0">
                          <a:effectLst/>
                          <a:latin typeface="Calibri" panose="020F0502020204030204" pitchFamily="34" charset="0"/>
                          <a:cs typeface="Calibri" panose="020F0502020204030204" pitchFamily="34" charset="0"/>
                        </a:rPr>
                        <a:t>Εκπόνηση Περιβαλλοντικών Μελετών Υποβάθρου, οι οποίες θα περιλαμβάνουν την χαρτογράφηση και σήμανση των οικοτόπων προτεραιότητας, των Ειδικών Ζωνών Διατήρησης, των σημαντικών ενδιαιτημάτων ορνιθοπανίδας (φωλιές, θέσεις αναπαραγωγής και </a:t>
                      </a:r>
                      <a:r>
                        <a:rPr lang="el-GR" sz="1000" dirty="0" err="1">
                          <a:effectLst/>
                          <a:latin typeface="Calibri" panose="020F0502020204030204" pitchFamily="34" charset="0"/>
                          <a:cs typeface="Calibri" panose="020F0502020204030204" pitchFamily="34" charset="0"/>
                        </a:rPr>
                        <a:t>τροφοληψίας</a:t>
                      </a:r>
                      <a:r>
                        <a:rPr lang="el-GR" sz="1000" dirty="0">
                          <a:effectLst/>
                          <a:latin typeface="Calibri" panose="020F0502020204030204" pitchFamily="34" charset="0"/>
                          <a:cs typeface="Calibri" panose="020F0502020204030204" pitchFamily="34" charset="0"/>
                        </a:rPr>
                        <a:t>),    πριν   την   έναρξη   της   φάσης   κατασκευής,   καθορίζοντας και τα μέτρα προστασίας τους κατά την φάση της κατασκευής,</a:t>
                      </a:r>
                      <a:endParaRPr lang="en-US" sz="1000" dirty="0">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dirty="0">
                          <a:solidFill>
                            <a:srgbClr val="C00000"/>
                          </a:solidFill>
                          <a:effectLst/>
                          <a:latin typeface="Calibri" panose="020F0502020204030204" pitchFamily="34" charset="0"/>
                          <a:cs typeface="Calibri" panose="020F0502020204030204" pitchFamily="34" charset="0"/>
                        </a:rPr>
                        <a:t>Ετοιμασία </a:t>
                      </a:r>
                      <a:r>
                        <a:rPr lang="el-GR" sz="1000" dirty="0" err="1">
                          <a:solidFill>
                            <a:srgbClr val="C00000"/>
                          </a:solidFill>
                          <a:effectLst/>
                          <a:latin typeface="Calibri" panose="020F0502020204030204" pitchFamily="34" charset="0"/>
                          <a:cs typeface="Calibri" panose="020F0502020204030204" pitchFamily="34" charset="0"/>
                        </a:rPr>
                        <a:t>Χωροθετικής</a:t>
                      </a:r>
                      <a:r>
                        <a:rPr lang="el-GR" sz="1000" dirty="0">
                          <a:solidFill>
                            <a:srgbClr val="C00000"/>
                          </a:solidFill>
                          <a:effectLst/>
                          <a:latin typeface="Calibri" panose="020F0502020204030204" pitchFamily="34" charset="0"/>
                          <a:cs typeface="Calibri" panose="020F0502020204030204" pitchFamily="34" charset="0"/>
                        </a:rPr>
                        <a:t> Πολιτικής για τα ΦΒ έργα, λαμβανομένου υπόψιν του μεγάλου μεγέθους ανάπτυξής τους που προνοείται από το ΕΣΔΕΚ (ΣΜΠΕ) </a:t>
                      </a:r>
                      <a:endParaRPr lang="en-US" sz="10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90756654"/>
                  </a:ext>
                </a:extLst>
              </a:tr>
            </a:tbl>
          </a:graphicData>
        </a:graphic>
      </p:graphicFrame>
      <p:graphicFrame>
        <p:nvGraphicFramePr>
          <p:cNvPr id="6" name="Table 5">
            <a:extLst>
              <a:ext uri="{FF2B5EF4-FFF2-40B4-BE49-F238E27FC236}">
                <a16:creationId xmlns:a16="http://schemas.microsoft.com/office/drawing/2014/main" id="{6000176C-D136-4521-8615-ACD9CA6C4761}"/>
              </a:ext>
            </a:extLst>
          </p:cNvPr>
          <p:cNvGraphicFramePr>
            <a:graphicFrameLocks noGrp="1"/>
          </p:cNvGraphicFramePr>
          <p:nvPr>
            <p:extLst>
              <p:ext uri="{D42A27DB-BD31-4B8C-83A1-F6EECF244321}">
                <p14:modId xmlns:p14="http://schemas.microsoft.com/office/powerpoint/2010/main" val="3608912982"/>
              </p:ext>
            </p:extLst>
          </p:nvPr>
        </p:nvGraphicFramePr>
        <p:xfrm>
          <a:off x="1463292" y="4584218"/>
          <a:ext cx="10373666" cy="1460756"/>
        </p:xfrm>
        <a:graphic>
          <a:graphicData uri="http://schemas.openxmlformats.org/drawingml/2006/table">
            <a:tbl>
              <a:tblPr firstRow="1" firstCol="1" bandRow="1">
                <a:tableStyleId>{5C22544A-7EE6-4342-B048-85BDC9FD1C3A}</a:tableStyleId>
              </a:tblPr>
              <a:tblGrid>
                <a:gridCol w="377222">
                  <a:extLst>
                    <a:ext uri="{9D8B030D-6E8A-4147-A177-3AD203B41FA5}">
                      <a16:colId xmlns:a16="http://schemas.microsoft.com/office/drawing/2014/main" val="2350564060"/>
                    </a:ext>
                  </a:extLst>
                </a:gridCol>
                <a:gridCol w="3265714">
                  <a:extLst>
                    <a:ext uri="{9D8B030D-6E8A-4147-A177-3AD203B41FA5}">
                      <a16:colId xmlns:a16="http://schemas.microsoft.com/office/drawing/2014/main" val="2674937104"/>
                    </a:ext>
                  </a:extLst>
                </a:gridCol>
                <a:gridCol w="6730730">
                  <a:extLst>
                    <a:ext uri="{9D8B030D-6E8A-4147-A177-3AD203B41FA5}">
                      <a16:colId xmlns:a16="http://schemas.microsoft.com/office/drawing/2014/main" val="3577990297"/>
                    </a:ext>
                  </a:extLst>
                </a:gridCol>
              </a:tblGrid>
              <a:tr h="509745">
                <a:tc>
                  <a:txBody>
                    <a:bodyPr/>
                    <a:lstStyle/>
                    <a:p>
                      <a:pPr marL="0" marR="0" algn="just">
                        <a:spcBef>
                          <a:spcPts val="0"/>
                        </a:spcBef>
                        <a:spcAft>
                          <a:spcPts val="0"/>
                        </a:spcAft>
                      </a:pPr>
                      <a:r>
                        <a:rPr lang="el-GR" sz="1200">
                          <a:effectLst/>
                        </a:rPr>
                        <a:t>2</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l-GR" sz="1200" dirty="0">
                          <a:solidFill>
                            <a:schemeClr val="tx1"/>
                          </a:solidFill>
                          <a:effectLst/>
                        </a:rPr>
                        <a:t>Πληθυσμός</a:t>
                      </a:r>
                      <a:endParaRPr lang="en-US" sz="1200" dirty="0">
                        <a:solidFill>
                          <a:schemeClr val="tx1"/>
                        </a:solidFill>
                        <a:effectLst/>
                      </a:endParaRPr>
                    </a:p>
                    <a:p>
                      <a:pPr marL="0" marR="0" algn="just">
                        <a:spcBef>
                          <a:spcPts val="0"/>
                        </a:spcBef>
                        <a:spcAft>
                          <a:spcPts val="0"/>
                        </a:spcAft>
                      </a:pPr>
                      <a:r>
                        <a:rPr lang="el-GR" sz="1200" b="0" dirty="0">
                          <a:solidFill>
                            <a:schemeClr val="tx1"/>
                          </a:solidFill>
                          <a:effectLst/>
                          <a:latin typeface="Calibri" panose="020F0502020204030204" pitchFamily="34" charset="0"/>
                          <a:cs typeface="Calibri" panose="020F0502020204030204" pitchFamily="34" charset="0"/>
                        </a:rPr>
                        <a:t>Κοινωνικοοικονομικά χαρακτηριστικά </a:t>
                      </a:r>
                      <a:endPar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E6CCCF"/>
                    </a:solidFill>
                  </a:tcPr>
                </a:tc>
                <a:tc>
                  <a:txBody>
                    <a:bodyPr/>
                    <a:lstStyle/>
                    <a:p>
                      <a:pPr marL="171450" marR="0" lvl="0" indent="-171450" algn="just">
                        <a:spcBef>
                          <a:spcPts val="0"/>
                        </a:spcBef>
                        <a:spcAft>
                          <a:spcPts val="0"/>
                        </a:spcAft>
                        <a:buFont typeface="Arial" panose="020B0604020202020204" pitchFamily="34" charset="0"/>
                        <a:buChar char="•"/>
                      </a:pPr>
                      <a:r>
                        <a:rPr lang="el-GR" sz="1000" b="0" dirty="0">
                          <a:solidFill>
                            <a:srgbClr val="C00000"/>
                          </a:solidFill>
                          <a:effectLst/>
                          <a:latin typeface="Calibri" panose="020F0502020204030204" pitchFamily="34" charset="0"/>
                          <a:cs typeface="Calibri" panose="020F0502020204030204" pitchFamily="34" charset="0"/>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200" b="0" dirty="0">
                        <a:solidFill>
                          <a:srgbClr val="C00000"/>
                        </a:solidFill>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b="0" dirty="0">
                          <a:solidFill>
                            <a:schemeClr val="tx1"/>
                          </a:solidFill>
                          <a:effectLst/>
                          <a:latin typeface="Calibri" panose="020F0502020204030204" pitchFamily="34" charset="0"/>
                          <a:cs typeface="Calibri" panose="020F0502020204030204" pitchFamily="34" charset="0"/>
                        </a:rPr>
                        <a:t>Να εξετάζονται εναλλακτικές λύσεις σχεδιασμού με στόχο την αποφυγή οικισμών,</a:t>
                      </a:r>
                      <a:endParaRPr lang="en-US" sz="1200" b="0" dirty="0">
                        <a:solidFill>
                          <a:schemeClr val="tx1"/>
                        </a:solidFill>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b="0" dirty="0">
                          <a:solidFill>
                            <a:srgbClr val="C00000"/>
                          </a:solidFill>
                          <a:effectLst/>
                          <a:latin typeface="Calibri" panose="020F0502020204030204" pitchFamily="34" charset="0"/>
                          <a:cs typeface="Calibri" panose="020F0502020204030204" pitchFamily="34" charset="0"/>
                        </a:rPr>
                        <a:t>Αξιοποίηση του εργατικού δυναμικού των κοινοτήτων που προγραμματίζονται τα έργα</a:t>
                      </a:r>
                      <a:endParaRPr lang="en-US" sz="1200" b="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E6CCCF"/>
                    </a:solidFill>
                  </a:tcPr>
                </a:tc>
                <a:extLst>
                  <a:ext uri="{0D108BD9-81ED-4DB2-BD59-A6C34878D82A}">
                    <a16:rowId xmlns:a16="http://schemas.microsoft.com/office/drawing/2014/main" val="3393010032"/>
                  </a:ext>
                </a:extLst>
              </a:tr>
              <a:tr h="851156">
                <a:tc>
                  <a:txBody>
                    <a:bodyPr/>
                    <a:lstStyle/>
                    <a:p>
                      <a:pPr marL="0" marR="0" algn="just">
                        <a:spcBef>
                          <a:spcPts val="0"/>
                        </a:spcBef>
                        <a:spcAft>
                          <a:spcPts val="0"/>
                        </a:spcAft>
                      </a:pPr>
                      <a:r>
                        <a:rPr lang="el-GR" sz="1200">
                          <a:effectLst/>
                        </a:rPr>
                        <a:t>3</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l-GR" sz="1200" b="1" dirty="0">
                          <a:effectLst/>
                        </a:rPr>
                        <a:t>Ανθρώπινη Υγεία</a:t>
                      </a:r>
                      <a:endParaRPr lang="en-US" sz="1200" b="1" dirty="0">
                        <a:effectLst/>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Βελτίωση της ανθρώπινης υγείας / βελτίωση της ποιότητας ζωής / περιορισμός της έκθεσης σε κίνδυνο</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171450" marR="0" lvl="0" indent="-171450" algn="just">
                        <a:spcBef>
                          <a:spcPts val="0"/>
                        </a:spcBef>
                        <a:spcAft>
                          <a:spcPts val="0"/>
                        </a:spcAft>
                        <a:buFont typeface="Arial" panose="020B0604020202020204" pitchFamily="34" charset="0"/>
                        <a:buChar char="•"/>
                      </a:pPr>
                      <a:r>
                        <a:rPr lang="el-GR" sz="1000" b="0" dirty="0">
                          <a:solidFill>
                            <a:srgbClr val="C00000"/>
                          </a:solidFill>
                          <a:effectLst/>
                          <a:latin typeface="Calibri" panose="020F0502020204030204" pitchFamily="34" charset="0"/>
                          <a:cs typeface="Calibri" panose="020F0502020204030204" pitchFamily="34" charset="0"/>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200" b="0" dirty="0">
                        <a:solidFill>
                          <a:srgbClr val="C00000"/>
                        </a:solidFill>
                        <a:effectLst/>
                        <a:latin typeface="Calibri" panose="020F0502020204030204" pitchFamily="34" charset="0"/>
                        <a:cs typeface="Calibri" panose="020F0502020204030204" pitchFamily="34" charset="0"/>
                      </a:endParaRPr>
                    </a:p>
                    <a:p>
                      <a:pPr marL="171450" marR="0" lvl="0" indent="-171450" algn="just">
                        <a:spcBef>
                          <a:spcPts val="0"/>
                        </a:spcBef>
                        <a:spcAft>
                          <a:spcPts val="0"/>
                        </a:spcAft>
                        <a:buFont typeface="Arial" panose="020B0604020202020204" pitchFamily="34" charset="0"/>
                        <a:buChar char="•"/>
                      </a:pPr>
                      <a:r>
                        <a:rPr lang="el-GR" sz="1000" b="0" dirty="0">
                          <a:effectLst/>
                          <a:latin typeface="Calibri" panose="020F0502020204030204" pitchFamily="34" charset="0"/>
                          <a:cs typeface="Calibri" panose="020F0502020204030204" pitchFamily="34" charset="0"/>
                        </a:rPr>
                        <a:t>Να εξετάζονται εναλλακτικές λύσεις σχεδιασμού με στόχο την αποφυγή οικισμών,</a:t>
                      </a:r>
                      <a:endParaRPr lang="en-US" sz="1200" b="0" dirty="0">
                        <a:effectLst/>
                        <a:latin typeface="Calibri" panose="020F0502020204030204" pitchFamily="34" charset="0"/>
                        <a:cs typeface="Calibri" panose="020F0502020204030204" pitchFamily="34" charset="0"/>
                      </a:endParaRPr>
                    </a:p>
                    <a:p>
                      <a:pPr marL="0" marR="0" indent="0" algn="just">
                        <a:spcBef>
                          <a:spcPts val="0"/>
                        </a:spcBef>
                        <a:spcAft>
                          <a:spcPts val="0"/>
                        </a:spcAft>
                        <a:buFont typeface="Arial" panose="020B0604020202020204" pitchFamily="34" charset="0"/>
                        <a:buNone/>
                      </a:pPr>
                      <a:endParaRPr lang="en-US" sz="1200" b="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188056293"/>
                  </a:ext>
                </a:extLst>
              </a:tr>
            </a:tbl>
          </a:graphicData>
        </a:graphic>
      </p:graphicFrame>
    </p:spTree>
    <p:extLst>
      <p:ext uri="{BB962C8B-B14F-4D97-AF65-F5344CB8AC3E}">
        <p14:creationId xmlns:p14="http://schemas.microsoft.com/office/powerpoint/2010/main" val="1899493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ΜΕΡΑ ΜΕΤΡΙΑΣΜΟΥ</a:t>
            </a:r>
            <a:endParaRPr lang="en-US" dirty="0"/>
          </a:p>
        </p:txBody>
      </p:sp>
      <p:graphicFrame>
        <p:nvGraphicFramePr>
          <p:cNvPr id="5" name="Table 4">
            <a:extLst>
              <a:ext uri="{FF2B5EF4-FFF2-40B4-BE49-F238E27FC236}">
                <a16:creationId xmlns:a16="http://schemas.microsoft.com/office/drawing/2014/main" id="{0252EBC6-BC7A-4690-947A-5704C5BE809E}"/>
              </a:ext>
            </a:extLst>
          </p:cNvPr>
          <p:cNvGraphicFramePr>
            <a:graphicFrameLocks noGrp="1"/>
          </p:cNvGraphicFramePr>
          <p:nvPr>
            <p:extLst>
              <p:ext uri="{D42A27DB-BD31-4B8C-83A1-F6EECF244321}">
                <p14:modId xmlns:p14="http://schemas.microsoft.com/office/powerpoint/2010/main" val="1228711495"/>
              </p:ext>
            </p:extLst>
          </p:nvPr>
        </p:nvGraphicFramePr>
        <p:xfrm>
          <a:off x="438360" y="1907934"/>
          <a:ext cx="11378502" cy="2164905"/>
        </p:xfrm>
        <a:graphic>
          <a:graphicData uri="http://schemas.openxmlformats.org/drawingml/2006/table">
            <a:tbl>
              <a:tblPr firstRow="1" firstCol="1" bandRow="1">
                <a:tableStyleId>{5C22544A-7EE6-4342-B048-85BDC9FD1C3A}</a:tableStyleId>
              </a:tblPr>
              <a:tblGrid>
                <a:gridCol w="387270">
                  <a:extLst>
                    <a:ext uri="{9D8B030D-6E8A-4147-A177-3AD203B41FA5}">
                      <a16:colId xmlns:a16="http://schemas.microsoft.com/office/drawing/2014/main" val="3337752165"/>
                    </a:ext>
                  </a:extLst>
                </a:gridCol>
                <a:gridCol w="2671196">
                  <a:extLst>
                    <a:ext uri="{9D8B030D-6E8A-4147-A177-3AD203B41FA5}">
                      <a16:colId xmlns:a16="http://schemas.microsoft.com/office/drawing/2014/main" val="1372487537"/>
                    </a:ext>
                  </a:extLst>
                </a:gridCol>
                <a:gridCol w="1316334">
                  <a:extLst>
                    <a:ext uri="{9D8B030D-6E8A-4147-A177-3AD203B41FA5}">
                      <a16:colId xmlns:a16="http://schemas.microsoft.com/office/drawing/2014/main" val="3624566037"/>
                    </a:ext>
                  </a:extLst>
                </a:gridCol>
                <a:gridCol w="1951046">
                  <a:extLst>
                    <a:ext uri="{9D8B030D-6E8A-4147-A177-3AD203B41FA5}">
                      <a16:colId xmlns:a16="http://schemas.microsoft.com/office/drawing/2014/main" val="1989479388"/>
                    </a:ext>
                  </a:extLst>
                </a:gridCol>
                <a:gridCol w="1857280">
                  <a:extLst>
                    <a:ext uri="{9D8B030D-6E8A-4147-A177-3AD203B41FA5}">
                      <a16:colId xmlns:a16="http://schemas.microsoft.com/office/drawing/2014/main" val="1511438914"/>
                    </a:ext>
                  </a:extLst>
                </a:gridCol>
                <a:gridCol w="1175657">
                  <a:extLst>
                    <a:ext uri="{9D8B030D-6E8A-4147-A177-3AD203B41FA5}">
                      <a16:colId xmlns:a16="http://schemas.microsoft.com/office/drawing/2014/main" val="1241345665"/>
                    </a:ext>
                  </a:extLst>
                </a:gridCol>
                <a:gridCol w="2019719">
                  <a:extLst>
                    <a:ext uri="{9D8B030D-6E8A-4147-A177-3AD203B41FA5}">
                      <a16:colId xmlns:a16="http://schemas.microsoft.com/office/drawing/2014/main" val="4234777694"/>
                    </a:ext>
                  </a:extLst>
                </a:gridCol>
              </a:tblGrid>
              <a:tr h="136170">
                <a:tc rowSpan="2" gridSpan="2">
                  <a:txBody>
                    <a:bodyPr/>
                    <a:lstStyle/>
                    <a:p>
                      <a:pPr marL="0" marR="0" algn="ctr">
                        <a:spcBef>
                          <a:spcPts val="0"/>
                        </a:spcBef>
                        <a:spcAft>
                          <a:spcPts val="0"/>
                        </a:spcAft>
                      </a:pPr>
                      <a:r>
                        <a:rPr lang="el-GR" sz="900">
                          <a:effectLst/>
                        </a:rPr>
                        <a:t>ΠΕΡΙΒΑΛΛΟΝΤΙΚΗ ΠΑΡΑΜΕΤΡΟΣ</a:t>
                      </a:r>
                      <a:endParaRPr lang="en-US" sz="900">
                        <a:effectLst/>
                        <a:latin typeface="Times New Roman" panose="02020603050405020304" pitchFamily="18" charset="0"/>
                        <a:ea typeface="Times New Roman" panose="02020603050405020304" pitchFamily="18" charset="0"/>
                      </a:endParaRPr>
                    </a:p>
                  </a:txBody>
                  <a:tcPr marL="51064" marR="51064" marT="0" marB="0"/>
                </a:tc>
                <a:tc rowSpan="2" hMerge="1">
                  <a:txBody>
                    <a:bodyPr/>
                    <a:lstStyle/>
                    <a:p>
                      <a:endParaRPr lang="en-US"/>
                    </a:p>
                  </a:txBody>
                  <a:tcPr/>
                </a:tc>
                <a:tc gridSpan="5">
                  <a:txBody>
                    <a:bodyPr/>
                    <a:lstStyle/>
                    <a:p>
                      <a:pPr marL="0" marR="0" algn="ctr">
                        <a:spcBef>
                          <a:spcPts val="0"/>
                        </a:spcBef>
                        <a:spcAft>
                          <a:spcPts val="0"/>
                        </a:spcAft>
                      </a:pPr>
                      <a:r>
                        <a:rPr lang="el-GR" sz="900">
                          <a:effectLst/>
                        </a:rPr>
                        <a:t>ΤΟΜΕΑΣ ΕΠΙΠΤΩΣΗΣ</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9375863"/>
                  </a:ext>
                </a:extLst>
              </a:tr>
              <a:tr h="344646">
                <a:tc gridSpan="2" vMerge="1">
                  <a:txBody>
                    <a:bodyPr/>
                    <a:lstStyle/>
                    <a:p>
                      <a:endParaRPr lang="en-US"/>
                    </a:p>
                  </a:txBody>
                  <a:tcPr/>
                </a:tc>
                <a:tc hMerge="1" vMerge="1">
                  <a:txBody>
                    <a:bodyPr/>
                    <a:lstStyle/>
                    <a:p>
                      <a:endParaRPr lang="en-US"/>
                    </a:p>
                  </a:txBody>
                  <a:tcPr/>
                </a:tc>
                <a:tc>
                  <a:txBody>
                    <a:bodyPr/>
                    <a:lstStyle/>
                    <a:p>
                      <a:r>
                        <a:rPr lang="el-GR" sz="900" dirty="0">
                          <a:effectLst/>
                        </a:rPr>
                        <a:t>Απόβλητα</a:t>
                      </a:r>
                      <a:endParaRPr lang="en-US" dirty="0"/>
                    </a:p>
                  </a:txBody>
                  <a:tcPr marL="51064" marR="51064" marT="0" marB="0"/>
                </a:tc>
                <a:tc>
                  <a:txBody>
                    <a:bodyPr/>
                    <a:lstStyle/>
                    <a:p>
                      <a:pPr marL="0" marR="0" algn="just">
                        <a:spcBef>
                          <a:spcPts val="0"/>
                        </a:spcBef>
                        <a:spcAft>
                          <a:spcPts val="0"/>
                        </a:spcAft>
                      </a:pPr>
                      <a:r>
                        <a:rPr lang="el-GR" sz="900">
                          <a:effectLst/>
                        </a:rPr>
                        <a:t>Γεωργικός / Κτηνοτροφικός Τομέας</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Ηλεκτρική Ενέργεια</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Ψύξη / Θέρμανση</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Μεταφορές</a:t>
                      </a:r>
                      <a:endParaRPr lang="en-US" sz="900">
                        <a:effectLst/>
                        <a:latin typeface="Times New Roman" panose="02020603050405020304" pitchFamily="18" charset="0"/>
                        <a:ea typeface="Times New Roman" panose="02020603050405020304" pitchFamily="18" charset="0"/>
                      </a:endParaRPr>
                    </a:p>
                  </a:txBody>
                  <a:tcPr marL="51064" marR="51064" marT="0" marB="0"/>
                </a:tc>
                <a:extLst>
                  <a:ext uri="{0D108BD9-81ED-4DB2-BD59-A6C34878D82A}">
                    <a16:rowId xmlns:a16="http://schemas.microsoft.com/office/drawing/2014/main" val="3170860264"/>
                  </a:ext>
                </a:extLst>
              </a:tr>
              <a:tr h="311499">
                <a:tc gridSpan="7">
                  <a:txBody>
                    <a:bodyPr/>
                    <a:lstStyle/>
                    <a:p>
                      <a:pPr marL="0" marR="0" algn="just">
                        <a:spcBef>
                          <a:spcPts val="0"/>
                        </a:spcBef>
                        <a:spcAft>
                          <a:spcPts val="0"/>
                        </a:spcAft>
                      </a:pPr>
                      <a:r>
                        <a:rPr lang="el-GR" sz="900">
                          <a:effectLst/>
                        </a:rPr>
                        <a:t>ΣΕΝΑΡΙΟ</a:t>
                      </a:r>
                      <a:endParaRPr lang="en-US" sz="900">
                        <a:effectLst/>
                      </a:endParaRPr>
                    </a:p>
                    <a:p>
                      <a:pPr marL="0" marR="0" algn="just">
                        <a:spcBef>
                          <a:spcPts val="0"/>
                        </a:spcBef>
                        <a:spcAft>
                          <a:spcPts val="0"/>
                        </a:spcAft>
                      </a:pPr>
                      <a:r>
                        <a:rPr lang="el-GR" sz="900">
                          <a:effectLst/>
                        </a:rPr>
                        <a:t>1: Με τα ισχύοντα Μέτρα  / 2: Με τις προγραμματισμένες πολιτικές και Μέτρα</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1180412"/>
                  </a:ext>
                </a:extLst>
              </a:tr>
              <a:tr h="1142498">
                <a:tc>
                  <a:txBody>
                    <a:bodyPr/>
                    <a:lstStyle/>
                    <a:p>
                      <a:pPr marL="0" marR="0" algn="just">
                        <a:spcBef>
                          <a:spcPts val="0"/>
                        </a:spcBef>
                        <a:spcAft>
                          <a:spcPts val="0"/>
                        </a:spcAft>
                      </a:pPr>
                      <a:r>
                        <a:rPr lang="el-GR" sz="1200" dirty="0">
                          <a:effectLst/>
                          <a:latin typeface="Calibri" panose="020F0502020204030204" pitchFamily="34" charset="0"/>
                          <a:ea typeface="Times New Roman" panose="02020603050405020304" pitchFamily="18" charset="0"/>
                          <a:cs typeface="Calibri" panose="020F0502020204030204" pitchFamily="34" charset="0"/>
                        </a:rPr>
                        <a:t>4</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a:txBody>
                    <a:bodyPr/>
                    <a:lstStyle/>
                    <a:p>
                      <a:pPr marL="0" marR="0" algn="just">
                        <a:spcBef>
                          <a:spcPts val="0"/>
                        </a:spcBef>
                        <a:spcAft>
                          <a:spcPts val="0"/>
                        </a:spcAft>
                      </a:pPr>
                      <a:r>
                        <a:rPr lang="el-GR" sz="1200" b="1" kern="1200" dirty="0">
                          <a:solidFill>
                            <a:schemeClr val="tx1"/>
                          </a:solidFill>
                          <a:effectLst/>
                          <a:latin typeface="Calibri" panose="020F0502020204030204" pitchFamily="34" charset="0"/>
                          <a:ea typeface="+mn-ea"/>
                          <a:cs typeface="Calibri" panose="020F0502020204030204" pitchFamily="34" charset="0"/>
                        </a:rPr>
                        <a:t>Έδαφος</a:t>
                      </a:r>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r>
                        <a:rPr lang="el-GR" sz="1200" kern="1200" dirty="0">
                          <a:solidFill>
                            <a:schemeClr val="dk1"/>
                          </a:solidFill>
                          <a:effectLst/>
                          <a:latin typeface="Calibri" panose="020F0502020204030204" pitchFamily="34" charset="0"/>
                          <a:ea typeface="+mn-ea"/>
                          <a:cs typeface="Calibri" panose="020F0502020204030204" pitchFamily="34" charset="0"/>
                        </a:rPr>
                        <a:t>Μείωση των επιπτώσεων / προστασία από την διάβρωση / αποφυγή φαινομένων ερημοποίησης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gridSpan="5">
                  <a:txBody>
                    <a:bodyPr/>
                    <a:lstStyle/>
                    <a:p>
                      <a:pPr marL="171450" marR="0" lvl="0" indent="-171450" algn="just">
                        <a:spcBef>
                          <a:spcPts val="0"/>
                        </a:spcBef>
                        <a:spcAft>
                          <a:spcPts val="0"/>
                        </a:spcAft>
                        <a:buFont typeface="Arial" panose="020B0604020202020204" pitchFamily="34" charset="0"/>
                        <a:buChar char="•"/>
                      </a:pPr>
                      <a:r>
                        <a:rPr lang="el-GR" sz="1000" dirty="0">
                          <a:solidFill>
                            <a:srgbClr val="C00000"/>
                          </a:solidFill>
                          <a:effectLst/>
                          <a:latin typeface="Trebuchet MS" panose="020B0603020202020204" pitchFamily="34" charset="0"/>
                          <a:ea typeface="Times New Roman" panose="02020603050405020304" pitchFamily="18" charset="0"/>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200" dirty="0">
                        <a:solidFill>
                          <a:srgbClr val="C00000"/>
                        </a:solidFill>
                        <a:effectLst/>
                        <a:latin typeface="Times New Roman" panose="02020603050405020304" pitchFamily="18" charset="0"/>
                        <a:ea typeface="Times New Roman" panose="02020603050405020304" pitchFamily="18" charset="0"/>
                      </a:endParaRPr>
                    </a:p>
                    <a:p>
                      <a:pPr marL="171450" marR="0" lvl="0" indent="-171450" algn="just">
                        <a:spcBef>
                          <a:spcPts val="0"/>
                        </a:spcBef>
                        <a:spcAft>
                          <a:spcPts val="0"/>
                        </a:spcAft>
                        <a:buFont typeface="Arial" panose="020B0604020202020204" pitchFamily="34" charset="0"/>
                        <a:buChar char="•"/>
                      </a:pPr>
                      <a:r>
                        <a:rPr lang="el-GR" sz="1000" dirty="0">
                          <a:effectLst/>
                          <a:latin typeface="Trebuchet MS" panose="020B0603020202020204" pitchFamily="34" charset="0"/>
                          <a:ea typeface="Times New Roman" panose="02020603050405020304" pitchFamily="18" charset="0"/>
                        </a:rPr>
                        <a:t>Να εξετάζονται εναλλακτικές λύσεις σχεδιασμού με στόχο την αποφυγή περιοχών όπου το έδαφος παρουσιάζει προβλήματα ευστάθειας και διάβρωσης ανάλογα με τους γεωλογικούς σχηματισμούς της περιοχής,</a:t>
                      </a:r>
                      <a:endParaRPr lang="en-US" sz="1200" dirty="0">
                        <a:effectLst/>
                        <a:latin typeface="Times New Roman" panose="02020603050405020304" pitchFamily="18" charset="0"/>
                        <a:ea typeface="Times New Roman" panose="02020603050405020304" pitchFamily="18" charset="0"/>
                      </a:endParaRPr>
                    </a:p>
                    <a:p>
                      <a:pPr marL="171450" marR="0" lvl="0" indent="-171450" algn="just">
                        <a:spcBef>
                          <a:spcPts val="0"/>
                        </a:spcBef>
                        <a:spcAft>
                          <a:spcPts val="0"/>
                        </a:spcAft>
                        <a:buFont typeface="Arial" panose="020B0604020202020204" pitchFamily="34" charset="0"/>
                        <a:buChar char="•"/>
                      </a:pPr>
                      <a:r>
                        <a:rPr lang="el-GR" sz="1000" dirty="0">
                          <a:effectLst/>
                          <a:latin typeface="Trebuchet MS" panose="020B0603020202020204" pitchFamily="34" charset="0"/>
                          <a:ea typeface="Times New Roman" panose="02020603050405020304" pitchFamily="18" charset="0"/>
                        </a:rPr>
                        <a:t>Να εξετάζονται εναλλακτικές λύσεις σχεδιασμού με στόχο την περιορισμό τις κάλυψης του εδάφους από τις εγκαταστάσεις των έργων,</a:t>
                      </a:r>
                      <a:endParaRPr lang="en-US" sz="1200" dirty="0">
                        <a:effectLst/>
                        <a:latin typeface="Times New Roman" panose="02020603050405020304" pitchFamily="18" charset="0"/>
                        <a:ea typeface="Times New Roman" panose="02020603050405020304" pitchFamily="18" charset="0"/>
                      </a:endParaRPr>
                    </a:p>
                    <a:p>
                      <a:pPr marL="171450" marR="0" lvl="0" indent="-171450" algn="just">
                        <a:spcBef>
                          <a:spcPts val="0"/>
                        </a:spcBef>
                        <a:spcAft>
                          <a:spcPts val="0"/>
                        </a:spcAft>
                        <a:buFont typeface="Arial" panose="020B0604020202020204" pitchFamily="34" charset="0"/>
                        <a:buChar char="•"/>
                      </a:pPr>
                      <a:r>
                        <a:rPr lang="el-GR" sz="1000" kern="1200" dirty="0">
                          <a:solidFill>
                            <a:schemeClr val="dk1"/>
                          </a:solidFill>
                          <a:effectLst/>
                          <a:latin typeface="Trebuchet MS" panose="020B0603020202020204" pitchFamily="34" charset="0"/>
                          <a:ea typeface="Times New Roman" panose="02020603050405020304" pitchFamily="18" charset="0"/>
                          <a:cs typeface="+mn-cs"/>
                        </a:rPr>
                        <a:t>Επαναχρησιμοποίηση των χωματουργικών υλικών που προκύπτουν από τις εργασίες διαμόρφωσης του χώρου και τις εκσκαφές,  στο μέγιστο δυνατόν και διάθεση της περίσσειας των χωματουργικών υλικών σε </a:t>
                      </a:r>
                      <a:r>
                        <a:rPr lang="el-GR" sz="1000" kern="1200" dirty="0" err="1">
                          <a:solidFill>
                            <a:schemeClr val="dk1"/>
                          </a:solidFill>
                          <a:effectLst/>
                          <a:latin typeface="Trebuchet MS" panose="020B0603020202020204" pitchFamily="34" charset="0"/>
                          <a:ea typeface="Times New Roman" panose="02020603050405020304" pitchFamily="18" charset="0"/>
                          <a:cs typeface="+mn-cs"/>
                        </a:rPr>
                        <a:t>αδειοδοτημένες</a:t>
                      </a:r>
                      <a:r>
                        <a:rPr lang="el-GR" sz="1000" kern="1200" dirty="0">
                          <a:solidFill>
                            <a:schemeClr val="dk1"/>
                          </a:solidFill>
                          <a:effectLst/>
                          <a:latin typeface="Trebuchet MS" panose="020B0603020202020204" pitchFamily="34" charset="0"/>
                          <a:ea typeface="Times New Roman" panose="02020603050405020304" pitchFamily="18" charset="0"/>
                          <a:cs typeface="+mn-cs"/>
                        </a:rPr>
                        <a:t> εγκαταστάσεις;</a:t>
                      </a:r>
                      <a:endParaRPr lang="en-US" sz="1000" kern="1200" dirty="0">
                        <a:solidFill>
                          <a:schemeClr val="dk1"/>
                        </a:solidFill>
                        <a:effectLst/>
                        <a:latin typeface="Trebuchet MS" panose="020B0603020202020204" pitchFamily="34" charset="0"/>
                        <a:ea typeface="Times New Roman" panose="02020603050405020304" pitchFamily="18" charset="0"/>
                        <a:cs typeface="+mn-cs"/>
                      </a:endParaRPr>
                    </a:p>
                    <a:p>
                      <a:pPr marL="171450" indent="-171450">
                        <a:buFont typeface="Arial" panose="020B0604020202020204" pitchFamily="34" charset="0"/>
                        <a:buChar char="•"/>
                      </a:pPr>
                      <a:r>
                        <a:rPr lang="el-GR" sz="1000" kern="1200" dirty="0">
                          <a:solidFill>
                            <a:srgbClr val="C00000"/>
                          </a:solidFill>
                          <a:effectLst/>
                          <a:latin typeface="Trebuchet MS" panose="020B0603020202020204" pitchFamily="34" charset="0"/>
                          <a:ea typeface="Times New Roman" panose="02020603050405020304" pitchFamily="18" charset="0"/>
                          <a:cs typeface="+mn-cs"/>
                        </a:rPr>
                        <a:t>Ετοιμασία </a:t>
                      </a:r>
                      <a:r>
                        <a:rPr lang="el-GR" sz="1000" kern="1200" dirty="0" err="1">
                          <a:solidFill>
                            <a:srgbClr val="C00000"/>
                          </a:solidFill>
                          <a:effectLst/>
                          <a:latin typeface="Trebuchet MS" panose="020B0603020202020204" pitchFamily="34" charset="0"/>
                          <a:ea typeface="Times New Roman" panose="02020603050405020304" pitchFamily="18" charset="0"/>
                          <a:cs typeface="+mn-cs"/>
                        </a:rPr>
                        <a:t>Χωροθετικής</a:t>
                      </a:r>
                      <a:r>
                        <a:rPr lang="el-GR" sz="1000" kern="1200" dirty="0">
                          <a:solidFill>
                            <a:srgbClr val="C00000"/>
                          </a:solidFill>
                          <a:effectLst/>
                          <a:latin typeface="Trebuchet MS" panose="020B0603020202020204" pitchFamily="34" charset="0"/>
                          <a:ea typeface="Times New Roman" panose="02020603050405020304" pitchFamily="18" charset="0"/>
                          <a:cs typeface="+mn-cs"/>
                        </a:rPr>
                        <a:t> Πολιτικής για τα ΦΒ έργα, λαμβανομένου υπόψιν του μεγάλου μεγέθους ανάπτυξής τους που προνοείται από το ΕΣΔΕΚ (ΣΜΠΕ)</a:t>
                      </a:r>
                      <a:endParaRPr lang="en-US" sz="1200" dirty="0">
                        <a:solidFill>
                          <a:srgbClr val="C0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390756654"/>
                  </a:ext>
                </a:extLst>
              </a:tr>
            </a:tbl>
          </a:graphicData>
        </a:graphic>
      </p:graphicFrame>
      <p:graphicFrame>
        <p:nvGraphicFramePr>
          <p:cNvPr id="6" name="Table 5">
            <a:extLst>
              <a:ext uri="{FF2B5EF4-FFF2-40B4-BE49-F238E27FC236}">
                <a16:creationId xmlns:a16="http://schemas.microsoft.com/office/drawing/2014/main" id="{6000176C-D136-4521-8615-ACD9CA6C4761}"/>
              </a:ext>
            </a:extLst>
          </p:cNvPr>
          <p:cNvGraphicFramePr>
            <a:graphicFrameLocks noGrp="1"/>
          </p:cNvGraphicFramePr>
          <p:nvPr>
            <p:extLst>
              <p:ext uri="{D42A27DB-BD31-4B8C-83A1-F6EECF244321}">
                <p14:modId xmlns:p14="http://schemas.microsoft.com/office/powerpoint/2010/main" val="1766796109"/>
              </p:ext>
            </p:extLst>
          </p:nvPr>
        </p:nvGraphicFramePr>
        <p:xfrm>
          <a:off x="438360" y="4072839"/>
          <a:ext cx="11368453" cy="1828800"/>
        </p:xfrm>
        <a:graphic>
          <a:graphicData uri="http://schemas.openxmlformats.org/drawingml/2006/table">
            <a:tbl>
              <a:tblPr firstRow="1" firstCol="1" bandRow="1">
                <a:tableStyleId>{5C22544A-7EE6-4342-B048-85BDC9FD1C3A}</a:tableStyleId>
              </a:tblPr>
              <a:tblGrid>
                <a:gridCol w="377222">
                  <a:extLst>
                    <a:ext uri="{9D8B030D-6E8A-4147-A177-3AD203B41FA5}">
                      <a16:colId xmlns:a16="http://schemas.microsoft.com/office/drawing/2014/main" val="2350564060"/>
                    </a:ext>
                  </a:extLst>
                </a:gridCol>
                <a:gridCol w="2671196">
                  <a:extLst>
                    <a:ext uri="{9D8B030D-6E8A-4147-A177-3AD203B41FA5}">
                      <a16:colId xmlns:a16="http://schemas.microsoft.com/office/drawing/2014/main" val="2674937104"/>
                    </a:ext>
                  </a:extLst>
                </a:gridCol>
                <a:gridCol w="8320035">
                  <a:extLst>
                    <a:ext uri="{9D8B030D-6E8A-4147-A177-3AD203B41FA5}">
                      <a16:colId xmlns:a16="http://schemas.microsoft.com/office/drawing/2014/main" val="3577990297"/>
                    </a:ext>
                  </a:extLst>
                </a:gridCol>
              </a:tblGrid>
              <a:tr h="509745">
                <a:tc>
                  <a:txBody>
                    <a:bodyPr/>
                    <a:lstStyle/>
                    <a:p>
                      <a:pPr marL="0" marR="0" algn="just">
                        <a:spcBef>
                          <a:spcPts val="0"/>
                        </a:spcBef>
                        <a:spcAft>
                          <a:spcPts val="0"/>
                        </a:spcAft>
                      </a:pPr>
                      <a:r>
                        <a:rPr lang="el-GR" sz="1200" dirty="0">
                          <a:effectLst/>
                        </a:rPr>
                        <a:t>5</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l-GR" sz="1200" dirty="0">
                          <a:solidFill>
                            <a:schemeClr val="tx1"/>
                          </a:solidFill>
                          <a:effectLst/>
                        </a:rPr>
                        <a:t>Ύδατα</a:t>
                      </a:r>
                      <a:endParaRPr lang="en-US" sz="1200" dirty="0">
                        <a:solidFill>
                          <a:schemeClr val="tx1"/>
                        </a:solidFill>
                        <a:effectLst/>
                      </a:endParaRPr>
                    </a:p>
                    <a:p>
                      <a:pPr marL="0" marR="0" algn="just">
                        <a:spcBef>
                          <a:spcPts val="0"/>
                        </a:spcBef>
                        <a:spcAft>
                          <a:spcPts val="0"/>
                        </a:spcAft>
                      </a:pPr>
                      <a:r>
                        <a:rPr lang="el-GR" sz="1200" b="0" dirty="0">
                          <a:solidFill>
                            <a:schemeClr val="tx1"/>
                          </a:solidFill>
                          <a:effectLst/>
                          <a:latin typeface="Calibri" panose="020F0502020204030204" pitchFamily="34" charset="0"/>
                          <a:cs typeface="Calibri" panose="020F0502020204030204" pitchFamily="34" charset="0"/>
                        </a:rPr>
                        <a:t>Μείωση της ρύπανσης</a:t>
                      </a:r>
                      <a:endParaRPr lang="en-US" sz="1200" b="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rgbClr val="E6CCCF"/>
                    </a:solidFill>
                  </a:tcPr>
                </a:tc>
                <a:tc>
                  <a:txBody>
                    <a:bodyPr/>
                    <a:lstStyle/>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000" b="0" kern="1200" dirty="0">
                        <a:solidFill>
                          <a:srgbClr val="C00000"/>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Να εξετάζονται εναλλακτικές λύσεις σχεδιασμού με στόχο την αποφυγή επηρεασμού των επιφανειακών και υπόγειων νερών,</a:t>
                      </a:r>
                      <a:endParaRPr lang="en-US" sz="1000" b="0" kern="1200" dirty="0">
                        <a:solidFill>
                          <a:schemeClr val="dk1"/>
                        </a:solidFill>
                        <a:effectLst/>
                        <a:latin typeface="Trebuchet MS" panose="020B0603020202020204" pitchFamily="34" charset="0"/>
                        <a:ea typeface="+mn-ea"/>
                        <a:cs typeface="+mn-cs"/>
                      </a:endParaRPr>
                    </a:p>
                    <a:p>
                      <a:pPr marL="17145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Να τηρούνται οι προβλεπόμενες αποστάσεις από τα όρια </a:t>
                      </a:r>
                      <a:r>
                        <a:rPr lang="el-GR" sz="1000" b="0" kern="1200" dirty="0" err="1">
                          <a:solidFill>
                            <a:srgbClr val="C00000"/>
                          </a:solidFill>
                          <a:effectLst/>
                          <a:latin typeface="Trebuchet MS" panose="020B0603020202020204" pitchFamily="34" charset="0"/>
                          <a:ea typeface="+mn-ea"/>
                          <a:cs typeface="+mn-cs"/>
                        </a:rPr>
                        <a:t>υδατορεμάτων</a:t>
                      </a:r>
                      <a:r>
                        <a:rPr lang="el-GR" sz="1000" b="0" kern="1200" dirty="0">
                          <a:solidFill>
                            <a:srgbClr val="C00000"/>
                          </a:solidFill>
                          <a:effectLst/>
                          <a:latin typeface="Trebuchet MS" panose="020B0603020202020204" pitchFamily="34" charset="0"/>
                          <a:ea typeface="+mn-ea"/>
                          <a:cs typeface="+mn-cs"/>
                        </a:rPr>
                        <a:t> και εφόσον απαιτείται να εκπονούνται οι μελέτες οριοθέτησης σύμφωνα με τις υποδείξεις του ΤΑΥ προκειμένου   να   μην   παρεμποδίζεται   η   φυσική   επιφανειακή   απορροή   και η αποστράγγιση</a:t>
                      </a:r>
                      <a:endParaRPr lang="en-US" sz="1000" b="0" kern="1200" dirty="0">
                        <a:solidFill>
                          <a:srgbClr val="C00000"/>
                        </a:solidFill>
                        <a:effectLst/>
                        <a:latin typeface="Trebuchet MS" panose="020B0603020202020204" pitchFamily="34" charset="0"/>
                        <a:ea typeface="Times New Roman" panose="02020603050405020304" pitchFamily="18" charset="0"/>
                        <a:cs typeface="+mn-cs"/>
                      </a:endParaRPr>
                    </a:p>
                  </a:txBody>
                  <a:tcPr marL="68580" marR="68580" marT="0" marB="0">
                    <a:solidFill>
                      <a:srgbClr val="E6CCCF"/>
                    </a:solidFill>
                  </a:tcPr>
                </a:tc>
                <a:extLst>
                  <a:ext uri="{0D108BD9-81ED-4DB2-BD59-A6C34878D82A}">
                    <a16:rowId xmlns:a16="http://schemas.microsoft.com/office/drawing/2014/main" val="3393010032"/>
                  </a:ext>
                </a:extLst>
              </a:tr>
              <a:tr h="851156">
                <a:tc>
                  <a:txBody>
                    <a:bodyPr/>
                    <a:lstStyle/>
                    <a:p>
                      <a:pPr marL="0" marR="0" algn="just">
                        <a:spcBef>
                          <a:spcPts val="0"/>
                        </a:spcBef>
                        <a:spcAft>
                          <a:spcPts val="0"/>
                        </a:spcAft>
                      </a:pPr>
                      <a:r>
                        <a:rPr lang="el-GR" sz="1200" dirty="0">
                          <a:effectLst/>
                        </a:rPr>
                        <a:t>6</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just">
                        <a:spcBef>
                          <a:spcPts val="0"/>
                        </a:spcBef>
                        <a:spcAft>
                          <a:spcPts val="0"/>
                        </a:spcAft>
                      </a:pPr>
                      <a:r>
                        <a:rPr lang="el-GR" sz="1200" b="1" dirty="0">
                          <a:effectLst/>
                          <a:latin typeface="Calibri" panose="020F0502020204030204" pitchFamily="34" charset="0"/>
                          <a:cs typeface="Calibri" panose="020F0502020204030204" pitchFamily="34" charset="0"/>
                        </a:rPr>
                        <a:t>Αέρας</a:t>
                      </a:r>
                      <a:endParaRPr lang="en-US" sz="1200" b="1"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ea typeface="Times New Roman" panose="02020603050405020304" pitchFamily="18" charset="0"/>
                          <a:cs typeface="Calibri" panose="020F0502020204030204" pitchFamily="34" charset="0"/>
                        </a:rPr>
                        <a:t>Τήρηση οριακών τιμών συγκέντρωσης ατμοσφαιρικών ρύπων</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000" b="0" kern="1200" dirty="0">
                        <a:solidFill>
                          <a:srgbClr val="C00000"/>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Τήρηση των ορίων εκπομπής.</a:t>
                      </a:r>
                      <a:endParaRPr lang="en-US" sz="1000" b="0" kern="1200" dirty="0">
                        <a:solidFill>
                          <a:srgbClr val="C00000"/>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μέτρων που προτείνονται στο «Εθνικό Σχέδιο Δράσης για τη βελτίωση της ποιότητας του αέρα στην Κύπρο» και μέτρων τα οποία αναφέρονται στην Έκθεση για τα Ετήσια Ανώτατα Όρια Εκπομπών  των  Ατμοσφαιρικών  Ρύπων  στην Ατμόσφαιρα της Κύπρου,</a:t>
                      </a:r>
                      <a:endParaRPr lang="en-US" sz="1000" b="0" kern="1200" dirty="0">
                        <a:solidFill>
                          <a:srgbClr val="C00000"/>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Προγράμματα προώθησης των μέσων μαζικής μεταφοράς και άλλων βιώσιμων μέτρων μετακίνησης,</a:t>
                      </a:r>
                      <a:endParaRPr lang="en-US" sz="1000" b="0" kern="1200" dirty="0">
                        <a:solidFill>
                          <a:srgbClr val="C00000"/>
                        </a:solidFill>
                        <a:effectLst/>
                        <a:latin typeface="Trebuchet MS" panose="020B0603020202020204" pitchFamily="34" charset="0"/>
                        <a:ea typeface="+mn-ea"/>
                        <a:cs typeface="+mn-cs"/>
                      </a:endParaRPr>
                    </a:p>
                    <a:p>
                      <a:pPr marL="17145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Ετοιμασία ολοκληρωμένου Σχεδίου Κυκλοφοριακής Διαχείρισης (ΣΜΠΕ) </a:t>
                      </a:r>
                      <a:endParaRPr lang="en-US" sz="1000" b="0" kern="1200" dirty="0">
                        <a:solidFill>
                          <a:srgbClr val="C00000"/>
                        </a:solidFill>
                        <a:effectLst/>
                        <a:latin typeface="Trebuchet MS" panose="020B0603020202020204" pitchFamily="34" charset="0"/>
                        <a:ea typeface="+mn-ea"/>
                        <a:cs typeface="+mn-cs"/>
                      </a:endParaRPr>
                    </a:p>
                  </a:txBody>
                  <a:tcPr marL="68580" marR="68580" marT="0" marB="0"/>
                </a:tc>
                <a:extLst>
                  <a:ext uri="{0D108BD9-81ED-4DB2-BD59-A6C34878D82A}">
                    <a16:rowId xmlns:a16="http://schemas.microsoft.com/office/drawing/2014/main" val="2188056293"/>
                  </a:ext>
                </a:extLst>
              </a:tr>
            </a:tbl>
          </a:graphicData>
        </a:graphic>
      </p:graphicFrame>
    </p:spTree>
    <p:extLst>
      <p:ext uri="{BB962C8B-B14F-4D97-AF65-F5344CB8AC3E}">
        <p14:creationId xmlns:p14="http://schemas.microsoft.com/office/powerpoint/2010/main" val="102840458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ΜΕΡΑ ΜΕΤΡΙΑΣΜΟΥ</a:t>
            </a:r>
            <a:endParaRPr lang="en-US" dirty="0"/>
          </a:p>
        </p:txBody>
      </p:sp>
      <p:graphicFrame>
        <p:nvGraphicFramePr>
          <p:cNvPr id="5" name="Table 4">
            <a:extLst>
              <a:ext uri="{FF2B5EF4-FFF2-40B4-BE49-F238E27FC236}">
                <a16:creationId xmlns:a16="http://schemas.microsoft.com/office/drawing/2014/main" id="{0252EBC6-BC7A-4690-947A-5704C5BE809E}"/>
              </a:ext>
            </a:extLst>
          </p:cNvPr>
          <p:cNvGraphicFramePr>
            <a:graphicFrameLocks noGrp="1"/>
          </p:cNvGraphicFramePr>
          <p:nvPr>
            <p:extLst>
              <p:ext uri="{D42A27DB-BD31-4B8C-83A1-F6EECF244321}">
                <p14:modId xmlns:p14="http://schemas.microsoft.com/office/powerpoint/2010/main" val="606174040"/>
              </p:ext>
            </p:extLst>
          </p:nvPr>
        </p:nvGraphicFramePr>
        <p:xfrm>
          <a:off x="438360" y="1907934"/>
          <a:ext cx="11378502" cy="2622105"/>
        </p:xfrm>
        <a:graphic>
          <a:graphicData uri="http://schemas.openxmlformats.org/drawingml/2006/table">
            <a:tbl>
              <a:tblPr firstRow="1" firstCol="1" bandRow="1">
                <a:tableStyleId>{5C22544A-7EE6-4342-B048-85BDC9FD1C3A}</a:tableStyleId>
              </a:tblPr>
              <a:tblGrid>
                <a:gridCol w="387270">
                  <a:extLst>
                    <a:ext uri="{9D8B030D-6E8A-4147-A177-3AD203B41FA5}">
                      <a16:colId xmlns:a16="http://schemas.microsoft.com/office/drawing/2014/main" val="3337752165"/>
                    </a:ext>
                  </a:extLst>
                </a:gridCol>
                <a:gridCol w="2671196">
                  <a:extLst>
                    <a:ext uri="{9D8B030D-6E8A-4147-A177-3AD203B41FA5}">
                      <a16:colId xmlns:a16="http://schemas.microsoft.com/office/drawing/2014/main" val="1372487537"/>
                    </a:ext>
                  </a:extLst>
                </a:gridCol>
                <a:gridCol w="1316334">
                  <a:extLst>
                    <a:ext uri="{9D8B030D-6E8A-4147-A177-3AD203B41FA5}">
                      <a16:colId xmlns:a16="http://schemas.microsoft.com/office/drawing/2014/main" val="3624566037"/>
                    </a:ext>
                  </a:extLst>
                </a:gridCol>
                <a:gridCol w="1951046">
                  <a:extLst>
                    <a:ext uri="{9D8B030D-6E8A-4147-A177-3AD203B41FA5}">
                      <a16:colId xmlns:a16="http://schemas.microsoft.com/office/drawing/2014/main" val="1989479388"/>
                    </a:ext>
                  </a:extLst>
                </a:gridCol>
                <a:gridCol w="1857280">
                  <a:extLst>
                    <a:ext uri="{9D8B030D-6E8A-4147-A177-3AD203B41FA5}">
                      <a16:colId xmlns:a16="http://schemas.microsoft.com/office/drawing/2014/main" val="1511438914"/>
                    </a:ext>
                  </a:extLst>
                </a:gridCol>
                <a:gridCol w="1175657">
                  <a:extLst>
                    <a:ext uri="{9D8B030D-6E8A-4147-A177-3AD203B41FA5}">
                      <a16:colId xmlns:a16="http://schemas.microsoft.com/office/drawing/2014/main" val="1241345665"/>
                    </a:ext>
                  </a:extLst>
                </a:gridCol>
                <a:gridCol w="2019719">
                  <a:extLst>
                    <a:ext uri="{9D8B030D-6E8A-4147-A177-3AD203B41FA5}">
                      <a16:colId xmlns:a16="http://schemas.microsoft.com/office/drawing/2014/main" val="4234777694"/>
                    </a:ext>
                  </a:extLst>
                </a:gridCol>
              </a:tblGrid>
              <a:tr h="136170">
                <a:tc rowSpan="2" gridSpan="2">
                  <a:txBody>
                    <a:bodyPr/>
                    <a:lstStyle/>
                    <a:p>
                      <a:pPr marL="0" marR="0" algn="ctr">
                        <a:spcBef>
                          <a:spcPts val="0"/>
                        </a:spcBef>
                        <a:spcAft>
                          <a:spcPts val="0"/>
                        </a:spcAft>
                      </a:pPr>
                      <a:r>
                        <a:rPr lang="el-GR" sz="900">
                          <a:effectLst/>
                        </a:rPr>
                        <a:t>ΠΕΡΙΒΑΛΛΟΝΤΙΚΗ ΠΑΡΑΜΕΤΡΟΣ</a:t>
                      </a:r>
                      <a:endParaRPr lang="en-US" sz="900">
                        <a:effectLst/>
                        <a:latin typeface="Times New Roman" panose="02020603050405020304" pitchFamily="18" charset="0"/>
                        <a:ea typeface="Times New Roman" panose="02020603050405020304" pitchFamily="18" charset="0"/>
                      </a:endParaRPr>
                    </a:p>
                  </a:txBody>
                  <a:tcPr marL="51064" marR="51064" marT="0" marB="0"/>
                </a:tc>
                <a:tc rowSpan="2" hMerge="1">
                  <a:txBody>
                    <a:bodyPr/>
                    <a:lstStyle/>
                    <a:p>
                      <a:endParaRPr lang="en-US"/>
                    </a:p>
                  </a:txBody>
                  <a:tcPr/>
                </a:tc>
                <a:tc gridSpan="5">
                  <a:txBody>
                    <a:bodyPr/>
                    <a:lstStyle/>
                    <a:p>
                      <a:pPr marL="0" marR="0" algn="ctr">
                        <a:spcBef>
                          <a:spcPts val="0"/>
                        </a:spcBef>
                        <a:spcAft>
                          <a:spcPts val="0"/>
                        </a:spcAft>
                      </a:pPr>
                      <a:r>
                        <a:rPr lang="el-GR" sz="900">
                          <a:effectLst/>
                        </a:rPr>
                        <a:t>ΤΟΜΕΑΣ ΕΠΙΠΤΩΣΗΣ</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9375863"/>
                  </a:ext>
                </a:extLst>
              </a:tr>
              <a:tr h="344646">
                <a:tc gridSpan="2" vMerge="1">
                  <a:txBody>
                    <a:bodyPr/>
                    <a:lstStyle/>
                    <a:p>
                      <a:endParaRPr lang="en-US"/>
                    </a:p>
                  </a:txBody>
                  <a:tcPr/>
                </a:tc>
                <a:tc hMerge="1" vMerge="1">
                  <a:txBody>
                    <a:bodyPr/>
                    <a:lstStyle/>
                    <a:p>
                      <a:endParaRPr lang="en-US"/>
                    </a:p>
                  </a:txBody>
                  <a:tcPr/>
                </a:tc>
                <a:tc>
                  <a:txBody>
                    <a:bodyPr/>
                    <a:lstStyle/>
                    <a:p>
                      <a:r>
                        <a:rPr lang="el-GR" sz="900" dirty="0">
                          <a:effectLst/>
                        </a:rPr>
                        <a:t>Απόβλητα</a:t>
                      </a:r>
                      <a:endParaRPr lang="en-US" dirty="0"/>
                    </a:p>
                  </a:txBody>
                  <a:tcPr marL="51064" marR="51064" marT="0" marB="0"/>
                </a:tc>
                <a:tc>
                  <a:txBody>
                    <a:bodyPr/>
                    <a:lstStyle/>
                    <a:p>
                      <a:pPr marL="0" marR="0" algn="just">
                        <a:spcBef>
                          <a:spcPts val="0"/>
                        </a:spcBef>
                        <a:spcAft>
                          <a:spcPts val="0"/>
                        </a:spcAft>
                      </a:pPr>
                      <a:r>
                        <a:rPr lang="el-GR" sz="900">
                          <a:effectLst/>
                        </a:rPr>
                        <a:t>Γεωργικός / Κτηνοτροφικός Τομέας</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Ηλεκτρική Ενέργεια</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Ψύξη / Θέρμανση</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Μεταφορές</a:t>
                      </a:r>
                      <a:endParaRPr lang="en-US" sz="900">
                        <a:effectLst/>
                        <a:latin typeface="Times New Roman" panose="02020603050405020304" pitchFamily="18" charset="0"/>
                        <a:ea typeface="Times New Roman" panose="02020603050405020304" pitchFamily="18" charset="0"/>
                      </a:endParaRPr>
                    </a:p>
                  </a:txBody>
                  <a:tcPr marL="51064" marR="51064" marT="0" marB="0"/>
                </a:tc>
                <a:extLst>
                  <a:ext uri="{0D108BD9-81ED-4DB2-BD59-A6C34878D82A}">
                    <a16:rowId xmlns:a16="http://schemas.microsoft.com/office/drawing/2014/main" val="3170860264"/>
                  </a:ext>
                </a:extLst>
              </a:tr>
              <a:tr h="311499">
                <a:tc gridSpan="7">
                  <a:txBody>
                    <a:bodyPr/>
                    <a:lstStyle/>
                    <a:p>
                      <a:pPr marL="0" marR="0" algn="just">
                        <a:spcBef>
                          <a:spcPts val="0"/>
                        </a:spcBef>
                        <a:spcAft>
                          <a:spcPts val="0"/>
                        </a:spcAft>
                      </a:pPr>
                      <a:r>
                        <a:rPr lang="el-GR" sz="900">
                          <a:effectLst/>
                        </a:rPr>
                        <a:t>ΣΕΝΑΡΙΟ</a:t>
                      </a:r>
                      <a:endParaRPr lang="en-US" sz="900">
                        <a:effectLst/>
                      </a:endParaRPr>
                    </a:p>
                    <a:p>
                      <a:pPr marL="0" marR="0" algn="just">
                        <a:spcBef>
                          <a:spcPts val="0"/>
                        </a:spcBef>
                        <a:spcAft>
                          <a:spcPts val="0"/>
                        </a:spcAft>
                      </a:pPr>
                      <a:r>
                        <a:rPr lang="el-GR" sz="900">
                          <a:effectLst/>
                        </a:rPr>
                        <a:t>1: Με τα ισχύοντα Μέτρα  / 2: Με τις προγραμματισμένες πολιτικές και Μέτρα</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1180412"/>
                  </a:ext>
                </a:extLst>
              </a:tr>
              <a:tr h="1142498">
                <a:tc>
                  <a:txBody>
                    <a:bodyPr/>
                    <a:lstStyle/>
                    <a:p>
                      <a:pPr marL="0" marR="0" algn="just">
                        <a:spcBef>
                          <a:spcPts val="0"/>
                        </a:spcBef>
                        <a:spcAft>
                          <a:spcPts val="0"/>
                        </a:spcAft>
                      </a:pPr>
                      <a:r>
                        <a:rPr lang="el-GR" sz="1200" dirty="0">
                          <a:effectLst/>
                          <a:latin typeface="Calibri" panose="020F0502020204030204" pitchFamily="34" charset="0"/>
                          <a:ea typeface="Times New Roman" panose="02020603050405020304" pitchFamily="18" charset="0"/>
                          <a:cs typeface="Calibri" panose="020F0502020204030204" pitchFamily="34" charset="0"/>
                        </a:rPr>
                        <a:t>7</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a:txBody>
                    <a:bodyPr/>
                    <a:lstStyle/>
                    <a:p>
                      <a:pPr marL="0" marR="0" algn="just">
                        <a:spcBef>
                          <a:spcPts val="0"/>
                        </a:spcBef>
                        <a:spcAft>
                          <a:spcPts val="0"/>
                        </a:spcAft>
                      </a:pPr>
                      <a:r>
                        <a:rPr lang="el-GR" sz="1200" b="1" kern="1200" dirty="0">
                          <a:solidFill>
                            <a:schemeClr val="tx1"/>
                          </a:solidFill>
                          <a:effectLst/>
                          <a:latin typeface="Calibri" panose="020F0502020204030204" pitchFamily="34" charset="0"/>
                          <a:ea typeface="+mn-ea"/>
                          <a:cs typeface="Calibri" panose="020F0502020204030204" pitchFamily="34" charset="0"/>
                        </a:rPr>
                        <a:t>Κλιματικές Αλλαγές</a:t>
                      </a:r>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endParaRPr lang="el-GR" sz="1200" kern="1200" dirty="0">
                        <a:solidFill>
                          <a:schemeClr val="dk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r>
                        <a:rPr lang="el-GR" sz="1200" kern="1200" dirty="0">
                          <a:solidFill>
                            <a:schemeClr val="dk1"/>
                          </a:solidFill>
                          <a:effectLst/>
                          <a:latin typeface="Calibri" panose="020F0502020204030204" pitchFamily="34" charset="0"/>
                          <a:ea typeface="+mn-ea"/>
                          <a:cs typeface="Calibri" panose="020F0502020204030204" pitchFamily="34" charset="0"/>
                        </a:rPr>
                        <a:t>Μείωση των εκπομπών αερίων του </a:t>
                      </a:r>
                      <a:r>
                        <a:rPr lang="el-GR" sz="1200" kern="1200" dirty="0" err="1">
                          <a:solidFill>
                            <a:schemeClr val="dk1"/>
                          </a:solidFill>
                          <a:effectLst/>
                          <a:latin typeface="Calibri" panose="020F0502020204030204" pitchFamily="34" charset="0"/>
                          <a:ea typeface="+mn-ea"/>
                          <a:cs typeface="Calibri" panose="020F0502020204030204" pitchFamily="34" charset="0"/>
                        </a:rPr>
                        <a:t>θερμοικηπίου</a:t>
                      </a:r>
                      <a:r>
                        <a:rPr lang="el-GR" sz="1200" kern="1200" dirty="0">
                          <a:solidFill>
                            <a:schemeClr val="dk1"/>
                          </a:solidFill>
                          <a:effectLst/>
                          <a:latin typeface="Calibri" panose="020F0502020204030204" pitchFamily="34" charset="0"/>
                          <a:ea typeface="+mn-ea"/>
                          <a:cs typeface="Calibri" panose="020F0502020204030204" pitchFamily="34" charset="0"/>
                        </a:rPr>
                        <a:t> / </a:t>
                      </a:r>
                      <a:r>
                        <a:rPr lang="el-GR" sz="1200" kern="1200" dirty="0" err="1">
                          <a:solidFill>
                            <a:schemeClr val="dk1"/>
                          </a:solidFill>
                          <a:effectLst/>
                          <a:latin typeface="Calibri" panose="020F0502020204030204" pitchFamily="34" charset="0"/>
                          <a:ea typeface="+mn-ea"/>
                          <a:cs typeface="Calibri" panose="020F0502020204030204" pitchFamily="34" charset="0"/>
                        </a:rPr>
                        <a:t>εξορθολογισμός</a:t>
                      </a:r>
                      <a:r>
                        <a:rPr lang="el-GR" sz="1200" kern="1200" dirty="0">
                          <a:solidFill>
                            <a:schemeClr val="dk1"/>
                          </a:solidFill>
                          <a:effectLst/>
                          <a:latin typeface="Calibri" panose="020F0502020204030204" pitchFamily="34" charset="0"/>
                          <a:ea typeface="+mn-ea"/>
                          <a:cs typeface="Calibri" panose="020F0502020204030204" pitchFamily="34" charset="0"/>
                        </a:rPr>
                        <a:t> των </a:t>
                      </a:r>
                      <a:r>
                        <a:rPr lang="el-GR" sz="1200" kern="1200" dirty="0" err="1">
                          <a:solidFill>
                            <a:schemeClr val="dk1"/>
                          </a:solidFill>
                          <a:effectLst/>
                          <a:latin typeface="Calibri" panose="020F0502020204030204" pitchFamily="34" charset="0"/>
                          <a:ea typeface="+mn-ea"/>
                          <a:cs typeface="Calibri" panose="020F0502020204030204" pitchFamily="34" charset="0"/>
                        </a:rPr>
                        <a:t>επι</a:t>
                      </a:r>
                      <a:r>
                        <a:rPr lang="el-GR" sz="1200" kern="1200" dirty="0">
                          <a:solidFill>
                            <a:schemeClr val="dk1"/>
                          </a:solidFill>
                          <a:effectLst/>
                          <a:latin typeface="Calibri" panose="020F0502020204030204" pitchFamily="34" charset="0"/>
                          <a:ea typeface="+mn-ea"/>
                          <a:cs typeface="Calibri" panose="020F0502020204030204" pitchFamily="34" charset="0"/>
                        </a:rPr>
                        <a:t> μέρους ποσοστών κάθε τομέα</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gridSpan="5">
                  <a:txBody>
                    <a:bodyPr/>
                    <a:lstStyle/>
                    <a:p>
                      <a:pPr marL="171450" lvl="0" indent="-171450" algn="just" defTabSz="914400" rtl="0" eaLnBrk="1" latinLnBrk="0" hangingPunct="1">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Προγράμματα  ενημέρωσης  των   καταναλωτών  και χρηστών  του  Ηλεκτρικού Συστήματος  σε  σχετικά  με  τις πρακτικές   εξοικονόμησης   ενέργειας   με   στόχο   τη   μείωση   της   κατανάλωσης ηλεκτρικής ενέργειας,</a:t>
                      </a:r>
                      <a:endParaRPr lang="en-US" sz="1000" b="0" kern="1200" dirty="0">
                        <a:solidFill>
                          <a:schemeClr val="dk1"/>
                        </a:solidFill>
                        <a:effectLst/>
                        <a:latin typeface="Trebuchet MS" panose="020B0603020202020204" pitchFamily="34" charset="0"/>
                        <a:ea typeface="+mn-ea"/>
                        <a:cs typeface="+mn-cs"/>
                      </a:endParaRPr>
                    </a:p>
                    <a:p>
                      <a:pPr marL="171450" lvl="0" indent="-171450" algn="just" defTabSz="914400" rtl="0" eaLnBrk="1" latinLnBrk="0" hangingPunct="1">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Προώθηση των έργων ΑΠΕ,</a:t>
                      </a:r>
                      <a:endParaRPr lang="en-US" sz="1000" b="0" kern="1200" dirty="0">
                        <a:solidFill>
                          <a:srgbClr val="C00000"/>
                        </a:solidFill>
                        <a:effectLst/>
                        <a:latin typeface="Trebuchet MS" panose="020B0603020202020204" pitchFamily="34" charset="0"/>
                        <a:ea typeface="+mn-ea"/>
                        <a:cs typeface="+mn-cs"/>
                      </a:endParaRPr>
                    </a:p>
                    <a:p>
                      <a:pPr marL="171450" lvl="0" indent="-171450" algn="just" defTabSz="914400" rtl="0" eaLnBrk="1" latinLnBrk="0" hangingPunct="1">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Ετοιμασία </a:t>
                      </a:r>
                      <a:r>
                        <a:rPr lang="el-GR" sz="1000" b="0" kern="1200" dirty="0" err="1">
                          <a:solidFill>
                            <a:srgbClr val="C00000"/>
                          </a:solidFill>
                          <a:effectLst/>
                          <a:latin typeface="Trebuchet MS" panose="020B0603020202020204" pitchFamily="34" charset="0"/>
                          <a:ea typeface="+mn-ea"/>
                          <a:cs typeface="+mn-cs"/>
                        </a:rPr>
                        <a:t>Χωροθετικής</a:t>
                      </a:r>
                      <a:r>
                        <a:rPr lang="el-GR" sz="1000" b="0" kern="1200" dirty="0">
                          <a:solidFill>
                            <a:srgbClr val="C00000"/>
                          </a:solidFill>
                          <a:effectLst/>
                          <a:latin typeface="Trebuchet MS" panose="020B0603020202020204" pitchFamily="34" charset="0"/>
                          <a:ea typeface="+mn-ea"/>
                          <a:cs typeface="+mn-cs"/>
                        </a:rPr>
                        <a:t> Πολιτικής για τα ΦΒ έργα, λαμβανομένου υπόψιν του μεγάλου μεγέθους ανάπτυξής τους που προνοείται από το ΕΣΔΕΚ</a:t>
                      </a:r>
                      <a:endParaRPr lang="en-US" sz="1000" b="0" kern="1200" dirty="0">
                        <a:solidFill>
                          <a:srgbClr val="C00000"/>
                        </a:solidFill>
                        <a:effectLst/>
                        <a:latin typeface="Trebuchet MS" panose="020B0603020202020204" pitchFamily="34" charset="0"/>
                        <a:ea typeface="+mn-ea"/>
                        <a:cs typeface="+mn-cs"/>
                      </a:endParaRPr>
                    </a:p>
                    <a:p>
                      <a:pPr marL="171450" lvl="0" indent="-171450" algn="just" defTabSz="914400" rtl="0" eaLnBrk="1" latinLnBrk="0" hangingPunct="1">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Περιορισμός των συμβατικών σταθμών παραγωγής ηλεκτρικής ενέργειας,</a:t>
                      </a:r>
                      <a:endParaRPr lang="en-US" sz="1000" b="0" kern="1200" dirty="0">
                        <a:solidFill>
                          <a:schemeClr val="dk1"/>
                        </a:solidFill>
                        <a:effectLst/>
                        <a:latin typeface="Trebuchet MS" panose="020B0603020202020204" pitchFamily="34" charset="0"/>
                        <a:ea typeface="+mn-ea"/>
                        <a:cs typeface="+mn-cs"/>
                      </a:endParaRPr>
                    </a:p>
                    <a:p>
                      <a:pPr marL="171450" lvl="0" indent="-171450" algn="just">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Έλεγχοι των ρυπογόνων βιομηχανιών και άλλων χρήσεων/δραστηριοτήτων ώστε να διασφαλιστεί ότι πληρούνται οι όροι των αδειών εκπομπής αερίων του θερμοκηπίου,</a:t>
                      </a:r>
                      <a:endParaRPr lang="en-US" sz="1000" b="0" kern="1200" dirty="0">
                        <a:solidFill>
                          <a:srgbClr val="C00000"/>
                        </a:solidFill>
                        <a:effectLst/>
                        <a:latin typeface="Trebuchet MS" panose="020B0603020202020204" pitchFamily="34" charset="0"/>
                        <a:ea typeface="+mn-ea"/>
                        <a:cs typeface="+mn-cs"/>
                      </a:endParaRPr>
                    </a:p>
                    <a:p>
                      <a:pPr marL="171450" lvl="0" indent="-171450" algn="just">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Τα μέτρα για την προσαρμογή των έργων στην κλιματική αλλαγή να συνδέονται με τους όρους των αδειών οποιουδήποτε νέου έργου στην περιοχή και να επιβάλλονται από τις Αρμόδιες Αρχές,</a:t>
                      </a:r>
                      <a:endParaRPr lang="en-US" sz="1000" b="0" kern="1200" dirty="0">
                        <a:solidFill>
                          <a:srgbClr val="C00000"/>
                        </a:solidFill>
                        <a:effectLst/>
                        <a:latin typeface="Trebuchet MS" panose="020B0603020202020204" pitchFamily="34" charset="0"/>
                        <a:ea typeface="+mn-ea"/>
                        <a:cs typeface="+mn-cs"/>
                      </a:endParaRPr>
                    </a:p>
                    <a:p>
                      <a:pPr marL="171450" indent="-171450" algn="just">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μέτρων   που       προτείνονται   στο Στρατηγικό Σχέδιο για την Μείωση των Εκπομπών των Αερίων του Θερμοκηπίου βάσει της Οδηγίας 2003/87/ΕΚ</a:t>
                      </a:r>
                      <a:endParaRPr lang="en-US" sz="1000" b="0" kern="1200" dirty="0">
                        <a:solidFill>
                          <a:srgbClr val="C00000"/>
                        </a:solidFill>
                        <a:effectLst/>
                        <a:latin typeface="Trebuchet MS" panose="020B0603020202020204" pitchFamily="34" charset="0"/>
                        <a:ea typeface="+mn-ea"/>
                        <a:cs typeface="+mn-cs"/>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390756654"/>
                  </a:ext>
                </a:extLst>
              </a:tr>
            </a:tbl>
          </a:graphicData>
        </a:graphic>
      </p:graphicFrame>
      <p:graphicFrame>
        <p:nvGraphicFramePr>
          <p:cNvPr id="6" name="Table 5">
            <a:extLst>
              <a:ext uri="{FF2B5EF4-FFF2-40B4-BE49-F238E27FC236}">
                <a16:creationId xmlns:a16="http://schemas.microsoft.com/office/drawing/2014/main" id="{6000176C-D136-4521-8615-ACD9CA6C4761}"/>
              </a:ext>
            </a:extLst>
          </p:cNvPr>
          <p:cNvGraphicFramePr>
            <a:graphicFrameLocks noGrp="1"/>
          </p:cNvGraphicFramePr>
          <p:nvPr>
            <p:extLst>
              <p:ext uri="{D42A27DB-BD31-4B8C-83A1-F6EECF244321}">
                <p14:modId xmlns:p14="http://schemas.microsoft.com/office/powerpoint/2010/main" val="2916230446"/>
              </p:ext>
            </p:extLst>
          </p:nvPr>
        </p:nvGraphicFramePr>
        <p:xfrm>
          <a:off x="448409" y="4518254"/>
          <a:ext cx="11368453" cy="1524000"/>
        </p:xfrm>
        <a:graphic>
          <a:graphicData uri="http://schemas.openxmlformats.org/drawingml/2006/table">
            <a:tbl>
              <a:tblPr firstRow="1" firstCol="1" bandRow="1">
                <a:tableStyleId>{5C22544A-7EE6-4342-B048-85BDC9FD1C3A}</a:tableStyleId>
              </a:tblPr>
              <a:tblGrid>
                <a:gridCol w="377222">
                  <a:extLst>
                    <a:ext uri="{9D8B030D-6E8A-4147-A177-3AD203B41FA5}">
                      <a16:colId xmlns:a16="http://schemas.microsoft.com/office/drawing/2014/main" val="2350564060"/>
                    </a:ext>
                  </a:extLst>
                </a:gridCol>
                <a:gridCol w="2671196">
                  <a:extLst>
                    <a:ext uri="{9D8B030D-6E8A-4147-A177-3AD203B41FA5}">
                      <a16:colId xmlns:a16="http://schemas.microsoft.com/office/drawing/2014/main" val="2674937104"/>
                    </a:ext>
                  </a:extLst>
                </a:gridCol>
                <a:gridCol w="8320035">
                  <a:extLst>
                    <a:ext uri="{9D8B030D-6E8A-4147-A177-3AD203B41FA5}">
                      <a16:colId xmlns:a16="http://schemas.microsoft.com/office/drawing/2014/main" val="3577990297"/>
                    </a:ext>
                  </a:extLst>
                </a:gridCol>
              </a:tblGrid>
              <a:tr h="814560">
                <a:tc>
                  <a:txBody>
                    <a:bodyPr/>
                    <a:lstStyle/>
                    <a:p>
                      <a:pPr marL="0" marR="0" algn="just" defTabSz="914400" rtl="0" eaLnBrk="1" latinLnBrk="0" hangingPunct="1">
                        <a:spcBef>
                          <a:spcPts val="0"/>
                        </a:spcBef>
                        <a:spcAft>
                          <a:spcPts val="0"/>
                        </a:spcAft>
                      </a:pPr>
                      <a:r>
                        <a:rPr lang="el-GR" sz="1200" b="1" kern="1200" dirty="0">
                          <a:solidFill>
                            <a:schemeClr val="lt1"/>
                          </a:solidFill>
                          <a:effectLst/>
                          <a:latin typeface="Calibri" panose="020F0502020204030204" pitchFamily="34" charset="0"/>
                          <a:ea typeface="+mn-ea"/>
                          <a:cs typeface="Calibri" panose="020F0502020204030204" pitchFamily="34" charset="0"/>
                        </a:rPr>
                        <a:t>8</a:t>
                      </a:r>
                      <a:endParaRPr lang="en-US" sz="1200" b="1" kern="1200" dirty="0">
                        <a:solidFill>
                          <a:schemeClr val="lt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just">
                        <a:spcBef>
                          <a:spcPts val="0"/>
                        </a:spcBef>
                        <a:spcAft>
                          <a:spcPts val="0"/>
                        </a:spcAft>
                      </a:pPr>
                      <a:r>
                        <a:rPr lang="el-GR" sz="1000" b="1" kern="1200" dirty="0">
                          <a:solidFill>
                            <a:schemeClr val="dk1"/>
                          </a:solidFill>
                          <a:effectLst/>
                          <a:latin typeface="Trebuchet MS" panose="020B0603020202020204" pitchFamily="34" charset="0"/>
                          <a:ea typeface="+mn-ea"/>
                          <a:cs typeface="+mn-cs"/>
                        </a:rPr>
                        <a:t>Περιβαλλοντικός θόρυβος</a:t>
                      </a:r>
                      <a:endParaRPr lang="en-US" sz="1000" b="1" kern="1200" dirty="0">
                        <a:solidFill>
                          <a:schemeClr val="dk1"/>
                        </a:solidFill>
                        <a:effectLst/>
                        <a:latin typeface="Trebuchet MS" panose="020B0603020202020204" pitchFamily="34" charset="0"/>
                        <a:ea typeface="+mn-ea"/>
                        <a:cs typeface="+mn-cs"/>
                      </a:endParaRPr>
                    </a:p>
                    <a:p>
                      <a:pPr marL="0" marR="0" algn="just">
                        <a:spcBef>
                          <a:spcPts val="0"/>
                        </a:spcBef>
                        <a:spcAft>
                          <a:spcPts val="0"/>
                        </a:spcAft>
                      </a:pPr>
                      <a:r>
                        <a:rPr lang="el-GR" sz="1000" b="0" kern="1200" dirty="0">
                          <a:solidFill>
                            <a:schemeClr val="dk1"/>
                          </a:solidFill>
                          <a:effectLst/>
                          <a:latin typeface="Trebuchet MS" panose="020B0603020202020204" pitchFamily="34" charset="0"/>
                          <a:ea typeface="+mn-ea"/>
                          <a:cs typeface="+mn-cs"/>
                        </a:rPr>
                        <a:t>Ελαχιστοποίηση επιπτώσεων</a:t>
                      </a:r>
                      <a:endParaRPr lang="en-US" sz="1000" b="0" kern="1200" dirty="0">
                        <a:solidFill>
                          <a:schemeClr val="dk1"/>
                        </a:solidFill>
                        <a:effectLst/>
                        <a:latin typeface="Trebuchet MS" panose="020B0603020202020204" pitchFamily="34" charset="0"/>
                        <a:ea typeface="+mn-ea"/>
                        <a:cs typeface="+mn-cs"/>
                      </a:endParaRPr>
                    </a:p>
                  </a:txBody>
                  <a:tcPr marL="68580" marR="68580" marT="0" marB="0">
                    <a:solidFill>
                      <a:srgbClr val="E6CCCF"/>
                    </a:solidFill>
                  </a:tcPr>
                </a:tc>
                <a:tc>
                  <a:txBody>
                    <a:bodyPr/>
                    <a:lstStyle/>
                    <a:p>
                      <a:pPr marL="171450" lvl="0" indent="-171450" algn="just" defTabSz="914400" rtl="0" eaLnBrk="1" latinLnBrk="0" hangingPunct="1">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000" b="0" kern="1200" dirty="0">
                        <a:solidFill>
                          <a:srgbClr val="C00000"/>
                        </a:solidFill>
                        <a:effectLst/>
                        <a:latin typeface="Trebuchet MS" panose="020B0603020202020204" pitchFamily="34" charset="0"/>
                        <a:ea typeface="+mn-ea"/>
                        <a:cs typeface="+mn-cs"/>
                      </a:endParaRPr>
                    </a:p>
                    <a:p>
                      <a:pPr marL="171450" indent="-171450" algn="just" defTabSz="914400" rtl="0" eaLnBrk="1" latinLnBrk="0" hangingPunct="1">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Για τα έργα εντός  προστατευόμενων περιοχών να λαμβάνεται μέριμνα  ώστε κατά το δυνατόν οι κατασκευαστικές εργασίες να πραγματοποιούνται εκτός εποχής αναπαραγωγής και </a:t>
                      </a:r>
                      <a:r>
                        <a:rPr lang="el-GR" sz="1000" b="0" kern="1200" dirty="0" err="1">
                          <a:solidFill>
                            <a:schemeClr val="dk1"/>
                          </a:solidFill>
                          <a:effectLst/>
                          <a:latin typeface="Trebuchet MS" panose="020B0603020202020204" pitchFamily="34" charset="0"/>
                          <a:ea typeface="+mn-ea"/>
                          <a:cs typeface="+mn-cs"/>
                        </a:rPr>
                        <a:t>φωλεασμού</a:t>
                      </a:r>
                      <a:r>
                        <a:rPr lang="el-GR" sz="1000" b="0" kern="1200" dirty="0">
                          <a:solidFill>
                            <a:schemeClr val="dk1"/>
                          </a:solidFill>
                          <a:effectLst/>
                          <a:latin typeface="Trebuchet MS" panose="020B0603020202020204" pitchFamily="34" charset="0"/>
                          <a:ea typeface="+mn-ea"/>
                          <a:cs typeface="+mn-cs"/>
                        </a:rPr>
                        <a:t> της ορνιθοπανίδας (Μάρτιος – Ιούνιος). Επιπλέον, συνιστάται η παρακολούθηση του θορύβου πριν και κατά τη διάρκεια της φάσης κατασκευής εντός και στα όρια του γηπέδου επέμβασης παράλληλα με τις εργασίες πεδίου για την ορνιθοπανίδα, σύμφωνα και με τους όρους της περιβαλλοντικής γνωμάτευσης</a:t>
                      </a:r>
                      <a:endParaRPr lang="en-US" sz="1000" b="0" kern="1200" dirty="0">
                        <a:solidFill>
                          <a:schemeClr val="dk1"/>
                        </a:solidFill>
                        <a:effectLst/>
                        <a:latin typeface="Trebuchet MS" panose="020B0603020202020204" pitchFamily="34" charset="0"/>
                        <a:ea typeface="+mn-ea"/>
                        <a:cs typeface="+mn-cs"/>
                      </a:endParaRPr>
                    </a:p>
                  </a:txBody>
                  <a:tcPr marL="68580" marR="68580" marT="0" marB="0">
                    <a:solidFill>
                      <a:srgbClr val="E6CCCF"/>
                    </a:solidFill>
                  </a:tcPr>
                </a:tc>
                <a:extLst>
                  <a:ext uri="{0D108BD9-81ED-4DB2-BD59-A6C34878D82A}">
                    <a16:rowId xmlns:a16="http://schemas.microsoft.com/office/drawing/2014/main" val="3393010032"/>
                  </a:ext>
                </a:extLst>
              </a:tr>
              <a:tr h="606405">
                <a:tc>
                  <a:txBody>
                    <a:bodyPr/>
                    <a:lstStyle/>
                    <a:p>
                      <a:pPr marL="0" marR="0" algn="just" defTabSz="914400" rtl="0" eaLnBrk="1" latinLnBrk="0" hangingPunct="1">
                        <a:spcBef>
                          <a:spcPts val="0"/>
                        </a:spcBef>
                        <a:spcAft>
                          <a:spcPts val="0"/>
                        </a:spcAft>
                      </a:pPr>
                      <a:r>
                        <a:rPr lang="el-GR" sz="1200" b="1" kern="1200" dirty="0">
                          <a:solidFill>
                            <a:schemeClr val="lt1"/>
                          </a:solidFill>
                          <a:effectLst/>
                          <a:latin typeface="Calibri" panose="020F0502020204030204" pitchFamily="34" charset="0"/>
                          <a:ea typeface="+mn-ea"/>
                          <a:cs typeface="Calibri" panose="020F0502020204030204" pitchFamily="34" charset="0"/>
                        </a:rPr>
                        <a:t>9</a:t>
                      </a:r>
                      <a:endParaRPr lang="en-US" sz="1200" b="1" kern="1200" dirty="0">
                        <a:solidFill>
                          <a:schemeClr val="lt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just">
                        <a:spcBef>
                          <a:spcPts val="0"/>
                        </a:spcBef>
                        <a:spcAft>
                          <a:spcPts val="0"/>
                        </a:spcAft>
                      </a:pPr>
                      <a:r>
                        <a:rPr lang="el-GR" sz="1000" b="1" kern="1200" dirty="0">
                          <a:solidFill>
                            <a:schemeClr val="dk1"/>
                          </a:solidFill>
                          <a:effectLst/>
                          <a:latin typeface="Trebuchet MS" panose="020B0603020202020204" pitchFamily="34" charset="0"/>
                          <a:ea typeface="+mn-ea"/>
                          <a:cs typeface="+mn-cs"/>
                        </a:rPr>
                        <a:t>Υλικά Περιουσιακά Στοιχεία</a:t>
                      </a:r>
                      <a:endParaRPr lang="en-US" sz="1000" b="1" kern="1200" dirty="0">
                        <a:solidFill>
                          <a:schemeClr val="dk1"/>
                        </a:solidFill>
                        <a:effectLst/>
                        <a:latin typeface="Trebuchet MS" panose="020B0603020202020204" pitchFamily="34" charset="0"/>
                        <a:ea typeface="+mn-ea"/>
                        <a:cs typeface="+mn-cs"/>
                      </a:endParaRPr>
                    </a:p>
                    <a:p>
                      <a:pPr marL="0" marR="0" algn="just">
                        <a:spcBef>
                          <a:spcPts val="0"/>
                        </a:spcBef>
                        <a:spcAft>
                          <a:spcPts val="0"/>
                        </a:spcAft>
                      </a:pPr>
                      <a:r>
                        <a:rPr lang="el-GR" sz="1000" b="0" kern="1200" dirty="0">
                          <a:solidFill>
                            <a:schemeClr val="dk1"/>
                          </a:solidFill>
                          <a:effectLst/>
                          <a:latin typeface="Trebuchet MS" panose="020B0603020202020204" pitchFamily="34" charset="0"/>
                          <a:ea typeface="+mn-ea"/>
                          <a:cs typeface="+mn-cs"/>
                        </a:rPr>
                        <a:t> </a:t>
                      </a:r>
                      <a:endParaRPr lang="en-US" sz="1000" b="0" kern="1200" dirty="0">
                        <a:solidFill>
                          <a:schemeClr val="dk1"/>
                        </a:solidFill>
                        <a:effectLst/>
                        <a:latin typeface="Trebuchet MS" panose="020B0603020202020204" pitchFamily="34" charset="0"/>
                        <a:ea typeface="+mn-ea"/>
                        <a:cs typeface="+mn-cs"/>
                      </a:endParaRPr>
                    </a:p>
                  </a:txBody>
                  <a:tcPr marL="68580" marR="68580" marT="0" marB="0"/>
                </a:tc>
                <a:tc>
                  <a:txBody>
                    <a:bodyPr/>
                    <a:lstStyle/>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Να εξετάζονται εναλλακτικές λύσεις σχεδιασμού με στόχο την αποφυγή περιοχών: γεωργικής γης υψηλής παραγωγικότητας, υψηλού κινδύνου πλημμύρας, με έντονη τουριστική ανάπτυξη</a:t>
                      </a:r>
                      <a:endParaRPr lang="en-US" sz="1000" b="0" kern="1200" dirty="0">
                        <a:solidFill>
                          <a:srgbClr val="C00000"/>
                        </a:solidFill>
                        <a:effectLst/>
                        <a:latin typeface="Trebuchet MS" panose="020B0603020202020204" pitchFamily="34" charset="0"/>
                        <a:ea typeface="+mn-ea"/>
                        <a:cs typeface="+mn-cs"/>
                      </a:endParaRPr>
                    </a:p>
                    <a:p>
                      <a:pPr marL="17145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Ετοιμασία </a:t>
                      </a:r>
                      <a:r>
                        <a:rPr lang="el-GR" sz="1000" b="0" kern="1200" dirty="0" err="1">
                          <a:solidFill>
                            <a:srgbClr val="C00000"/>
                          </a:solidFill>
                          <a:effectLst/>
                          <a:latin typeface="Trebuchet MS" panose="020B0603020202020204" pitchFamily="34" charset="0"/>
                          <a:ea typeface="+mn-ea"/>
                          <a:cs typeface="+mn-cs"/>
                        </a:rPr>
                        <a:t>Χωροθετικής</a:t>
                      </a:r>
                      <a:r>
                        <a:rPr lang="el-GR" sz="1000" b="0" kern="1200" dirty="0">
                          <a:solidFill>
                            <a:srgbClr val="C00000"/>
                          </a:solidFill>
                          <a:effectLst/>
                          <a:latin typeface="Trebuchet MS" panose="020B0603020202020204" pitchFamily="34" charset="0"/>
                          <a:ea typeface="+mn-ea"/>
                          <a:cs typeface="+mn-cs"/>
                        </a:rPr>
                        <a:t> Πολιτικής για τα ΦΒ έργα, λαμβανομένου υπόψιν του μεγάλου μεγέθους ανάπτυξής τους που προνοείται από το ΕΣΔΕΚ (ΣΜΠΕ)</a:t>
                      </a:r>
                      <a:endParaRPr lang="en-US" sz="1000" b="0" kern="1200" dirty="0">
                        <a:solidFill>
                          <a:srgbClr val="C00000"/>
                        </a:solidFill>
                        <a:effectLst/>
                        <a:latin typeface="Trebuchet MS" panose="020B0603020202020204" pitchFamily="34" charset="0"/>
                        <a:ea typeface="+mn-ea"/>
                        <a:cs typeface="+mn-cs"/>
                      </a:endParaRPr>
                    </a:p>
                  </a:txBody>
                  <a:tcPr marL="68580" marR="68580" marT="0" marB="0"/>
                </a:tc>
                <a:extLst>
                  <a:ext uri="{0D108BD9-81ED-4DB2-BD59-A6C34878D82A}">
                    <a16:rowId xmlns:a16="http://schemas.microsoft.com/office/drawing/2014/main" val="2188056293"/>
                  </a:ext>
                </a:extLst>
              </a:tr>
            </a:tbl>
          </a:graphicData>
        </a:graphic>
      </p:graphicFrame>
    </p:spTree>
    <p:extLst>
      <p:ext uri="{BB962C8B-B14F-4D97-AF65-F5344CB8AC3E}">
        <p14:creationId xmlns:p14="http://schemas.microsoft.com/office/powerpoint/2010/main" val="182256769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ΜΕΡΑ ΜΕΤΡΙΑΣΜΟΥ</a:t>
            </a:r>
            <a:endParaRPr lang="en-US" dirty="0"/>
          </a:p>
        </p:txBody>
      </p:sp>
      <p:graphicFrame>
        <p:nvGraphicFramePr>
          <p:cNvPr id="5" name="Table 4">
            <a:extLst>
              <a:ext uri="{FF2B5EF4-FFF2-40B4-BE49-F238E27FC236}">
                <a16:creationId xmlns:a16="http://schemas.microsoft.com/office/drawing/2014/main" id="{0252EBC6-BC7A-4690-947A-5704C5BE809E}"/>
              </a:ext>
            </a:extLst>
          </p:cNvPr>
          <p:cNvGraphicFramePr>
            <a:graphicFrameLocks noGrp="1"/>
          </p:cNvGraphicFramePr>
          <p:nvPr>
            <p:extLst>
              <p:ext uri="{D42A27DB-BD31-4B8C-83A1-F6EECF244321}">
                <p14:modId xmlns:p14="http://schemas.microsoft.com/office/powerpoint/2010/main" val="4059590839"/>
              </p:ext>
            </p:extLst>
          </p:nvPr>
        </p:nvGraphicFramePr>
        <p:xfrm>
          <a:off x="438360" y="1907934"/>
          <a:ext cx="11378502" cy="2014273"/>
        </p:xfrm>
        <a:graphic>
          <a:graphicData uri="http://schemas.openxmlformats.org/drawingml/2006/table">
            <a:tbl>
              <a:tblPr firstRow="1" firstCol="1" bandRow="1">
                <a:tableStyleId>{5C22544A-7EE6-4342-B048-85BDC9FD1C3A}</a:tableStyleId>
              </a:tblPr>
              <a:tblGrid>
                <a:gridCol w="387270">
                  <a:extLst>
                    <a:ext uri="{9D8B030D-6E8A-4147-A177-3AD203B41FA5}">
                      <a16:colId xmlns:a16="http://schemas.microsoft.com/office/drawing/2014/main" val="3337752165"/>
                    </a:ext>
                  </a:extLst>
                </a:gridCol>
                <a:gridCol w="2671196">
                  <a:extLst>
                    <a:ext uri="{9D8B030D-6E8A-4147-A177-3AD203B41FA5}">
                      <a16:colId xmlns:a16="http://schemas.microsoft.com/office/drawing/2014/main" val="1372487537"/>
                    </a:ext>
                  </a:extLst>
                </a:gridCol>
                <a:gridCol w="1316334">
                  <a:extLst>
                    <a:ext uri="{9D8B030D-6E8A-4147-A177-3AD203B41FA5}">
                      <a16:colId xmlns:a16="http://schemas.microsoft.com/office/drawing/2014/main" val="3624566037"/>
                    </a:ext>
                  </a:extLst>
                </a:gridCol>
                <a:gridCol w="1951046">
                  <a:extLst>
                    <a:ext uri="{9D8B030D-6E8A-4147-A177-3AD203B41FA5}">
                      <a16:colId xmlns:a16="http://schemas.microsoft.com/office/drawing/2014/main" val="1989479388"/>
                    </a:ext>
                  </a:extLst>
                </a:gridCol>
                <a:gridCol w="1857280">
                  <a:extLst>
                    <a:ext uri="{9D8B030D-6E8A-4147-A177-3AD203B41FA5}">
                      <a16:colId xmlns:a16="http://schemas.microsoft.com/office/drawing/2014/main" val="1511438914"/>
                    </a:ext>
                  </a:extLst>
                </a:gridCol>
                <a:gridCol w="1175657">
                  <a:extLst>
                    <a:ext uri="{9D8B030D-6E8A-4147-A177-3AD203B41FA5}">
                      <a16:colId xmlns:a16="http://schemas.microsoft.com/office/drawing/2014/main" val="1241345665"/>
                    </a:ext>
                  </a:extLst>
                </a:gridCol>
                <a:gridCol w="2019719">
                  <a:extLst>
                    <a:ext uri="{9D8B030D-6E8A-4147-A177-3AD203B41FA5}">
                      <a16:colId xmlns:a16="http://schemas.microsoft.com/office/drawing/2014/main" val="4234777694"/>
                    </a:ext>
                  </a:extLst>
                </a:gridCol>
              </a:tblGrid>
              <a:tr h="136170">
                <a:tc rowSpan="2" gridSpan="2">
                  <a:txBody>
                    <a:bodyPr/>
                    <a:lstStyle/>
                    <a:p>
                      <a:pPr marL="0" marR="0" algn="ctr">
                        <a:spcBef>
                          <a:spcPts val="0"/>
                        </a:spcBef>
                        <a:spcAft>
                          <a:spcPts val="0"/>
                        </a:spcAft>
                      </a:pPr>
                      <a:r>
                        <a:rPr lang="el-GR" sz="900">
                          <a:effectLst/>
                        </a:rPr>
                        <a:t>ΠΕΡΙΒΑΛΛΟΝΤΙΚΗ ΠΑΡΑΜΕΤΡΟΣ</a:t>
                      </a:r>
                      <a:endParaRPr lang="en-US" sz="900">
                        <a:effectLst/>
                        <a:latin typeface="Times New Roman" panose="02020603050405020304" pitchFamily="18" charset="0"/>
                        <a:ea typeface="Times New Roman" panose="02020603050405020304" pitchFamily="18" charset="0"/>
                      </a:endParaRPr>
                    </a:p>
                  </a:txBody>
                  <a:tcPr marL="51064" marR="51064" marT="0" marB="0"/>
                </a:tc>
                <a:tc rowSpan="2" hMerge="1">
                  <a:txBody>
                    <a:bodyPr/>
                    <a:lstStyle/>
                    <a:p>
                      <a:endParaRPr lang="en-US"/>
                    </a:p>
                  </a:txBody>
                  <a:tcPr/>
                </a:tc>
                <a:tc gridSpan="5">
                  <a:txBody>
                    <a:bodyPr/>
                    <a:lstStyle/>
                    <a:p>
                      <a:pPr marL="0" marR="0" algn="ctr">
                        <a:spcBef>
                          <a:spcPts val="0"/>
                        </a:spcBef>
                        <a:spcAft>
                          <a:spcPts val="0"/>
                        </a:spcAft>
                      </a:pPr>
                      <a:r>
                        <a:rPr lang="el-GR" sz="900">
                          <a:effectLst/>
                        </a:rPr>
                        <a:t>ΤΟΜΕΑΣ ΕΠΙΠΤΩΣΗΣ</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19375863"/>
                  </a:ext>
                </a:extLst>
              </a:tr>
              <a:tr h="344646">
                <a:tc gridSpan="2" vMerge="1">
                  <a:txBody>
                    <a:bodyPr/>
                    <a:lstStyle/>
                    <a:p>
                      <a:endParaRPr lang="en-US"/>
                    </a:p>
                  </a:txBody>
                  <a:tcPr/>
                </a:tc>
                <a:tc hMerge="1" vMerge="1">
                  <a:txBody>
                    <a:bodyPr/>
                    <a:lstStyle/>
                    <a:p>
                      <a:endParaRPr lang="en-US"/>
                    </a:p>
                  </a:txBody>
                  <a:tcPr/>
                </a:tc>
                <a:tc>
                  <a:txBody>
                    <a:bodyPr/>
                    <a:lstStyle/>
                    <a:p>
                      <a:r>
                        <a:rPr lang="el-GR" sz="900" dirty="0">
                          <a:effectLst/>
                        </a:rPr>
                        <a:t>Απόβλητα</a:t>
                      </a:r>
                      <a:endParaRPr lang="en-US" dirty="0"/>
                    </a:p>
                  </a:txBody>
                  <a:tcPr marL="51064" marR="51064" marT="0" marB="0"/>
                </a:tc>
                <a:tc>
                  <a:txBody>
                    <a:bodyPr/>
                    <a:lstStyle/>
                    <a:p>
                      <a:pPr marL="0" marR="0" algn="just">
                        <a:spcBef>
                          <a:spcPts val="0"/>
                        </a:spcBef>
                        <a:spcAft>
                          <a:spcPts val="0"/>
                        </a:spcAft>
                      </a:pPr>
                      <a:r>
                        <a:rPr lang="el-GR" sz="900">
                          <a:effectLst/>
                        </a:rPr>
                        <a:t>Γεωργικός / Κτηνοτροφικός Τομέας</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Ηλεκτρική Ενέργεια</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Ψύξη / Θέρμανση</a:t>
                      </a:r>
                      <a:endParaRPr lang="en-US" sz="900">
                        <a:effectLst/>
                        <a:latin typeface="Times New Roman" panose="02020603050405020304" pitchFamily="18" charset="0"/>
                        <a:ea typeface="Times New Roman" panose="02020603050405020304" pitchFamily="18" charset="0"/>
                      </a:endParaRPr>
                    </a:p>
                  </a:txBody>
                  <a:tcPr marL="51064" marR="51064" marT="0" marB="0"/>
                </a:tc>
                <a:tc>
                  <a:txBody>
                    <a:bodyPr/>
                    <a:lstStyle/>
                    <a:p>
                      <a:pPr marL="0" marR="0" algn="just">
                        <a:spcBef>
                          <a:spcPts val="0"/>
                        </a:spcBef>
                        <a:spcAft>
                          <a:spcPts val="0"/>
                        </a:spcAft>
                      </a:pPr>
                      <a:r>
                        <a:rPr lang="el-GR" sz="900">
                          <a:effectLst/>
                        </a:rPr>
                        <a:t>Μεταφορές</a:t>
                      </a:r>
                      <a:endParaRPr lang="en-US" sz="900">
                        <a:effectLst/>
                        <a:latin typeface="Times New Roman" panose="02020603050405020304" pitchFamily="18" charset="0"/>
                        <a:ea typeface="Times New Roman" panose="02020603050405020304" pitchFamily="18" charset="0"/>
                      </a:endParaRPr>
                    </a:p>
                  </a:txBody>
                  <a:tcPr marL="51064" marR="51064" marT="0" marB="0"/>
                </a:tc>
                <a:extLst>
                  <a:ext uri="{0D108BD9-81ED-4DB2-BD59-A6C34878D82A}">
                    <a16:rowId xmlns:a16="http://schemas.microsoft.com/office/drawing/2014/main" val="3170860264"/>
                  </a:ext>
                </a:extLst>
              </a:tr>
              <a:tr h="313267">
                <a:tc gridSpan="7">
                  <a:txBody>
                    <a:bodyPr/>
                    <a:lstStyle/>
                    <a:p>
                      <a:pPr marL="0" marR="0" algn="just">
                        <a:spcBef>
                          <a:spcPts val="0"/>
                        </a:spcBef>
                        <a:spcAft>
                          <a:spcPts val="0"/>
                        </a:spcAft>
                      </a:pPr>
                      <a:r>
                        <a:rPr lang="el-GR" sz="900">
                          <a:effectLst/>
                        </a:rPr>
                        <a:t>ΣΕΝΑΡΙΟ</a:t>
                      </a:r>
                      <a:endParaRPr lang="en-US" sz="900">
                        <a:effectLst/>
                      </a:endParaRPr>
                    </a:p>
                    <a:p>
                      <a:pPr marL="0" marR="0" algn="just">
                        <a:spcBef>
                          <a:spcPts val="0"/>
                        </a:spcBef>
                        <a:spcAft>
                          <a:spcPts val="0"/>
                        </a:spcAft>
                      </a:pPr>
                      <a:r>
                        <a:rPr lang="el-GR" sz="900">
                          <a:effectLst/>
                        </a:rPr>
                        <a:t>1: Με τα ισχύοντα Μέτρα  / 2: Με τις προγραμματισμένες πολιτικές και Μέτρα</a:t>
                      </a:r>
                      <a:endParaRPr lang="en-US" sz="900">
                        <a:effectLst/>
                        <a:latin typeface="Times New Roman" panose="02020603050405020304" pitchFamily="18" charset="0"/>
                        <a:ea typeface="Times New Roman" panose="02020603050405020304" pitchFamily="18" charset="0"/>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41180412"/>
                  </a:ext>
                </a:extLst>
              </a:tr>
              <a:tr h="1142498">
                <a:tc>
                  <a:txBody>
                    <a:bodyPr/>
                    <a:lstStyle/>
                    <a:p>
                      <a:pPr marL="0" marR="0" algn="just">
                        <a:spcBef>
                          <a:spcPts val="0"/>
                        </a:spcBef>
                        <a:spcAft>
                          <a:spcPts val="0"/>
                        </a:spcAft>
                      </a:pPr>
                      <a:r>
                        <a:rPr lang="el-GR" sz="1200" dirty="0">
                          <a:effectLst/>
                          <a:latin typeface="Calibri" panose="020F0502020204030204" pitchFamily="34" charset="0"/>
                          <a:ea typeface="Times New Roman" panose="02020603050405020304" pitchFamily="18" charset="0"/>
                          <a:cs typeface="Calibri" panose="020F0502020204030204" pitchFamily="34" charset="0"/>
                        </a:rPr>
                        <a:t>10</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a:txBody>
                    <a:bodyPr/>
                    <a:lstStyle/>
                    <a:p>
                      <a:pPr marL="0" marR="0" algn="just">
                        <a:spcBef>
                          <a:spcPts val="0"/>
                        </a:spcBef>
                        <a:spcAft>
                          <a:spcPts val="0"/>
                        </a:spcAft>
                      </a:pPr>
                      <a:r>
                        <a:rPr lang="el-GR" sz="1200" b="1" kern="1200" dirty="0">
                          <a:solidFill>
                            <a:schemeClr val="tx1"/>
                          </a:solidFill>
                          <a:effectLst/>
                          <a:latin typeface="Calibri" panose="020F0502020204030204" pitchFamily="34" charset="0"/>
                          <a:ea typeface="+mn-ea"/>
                          <a:cs typeface="Calibri" panose="020F0502020204030204" pitchFamily="34" charset="0"/>
                        </a:rPr>
                        <a:t>Τοπίο</a:t>
                      </a:r>
                      <a:endParaRPr lang="en-US" sz="1200" b="1" kern="1200" dirty="0">
                        <a:solidFill>
                          <a:schemeClr val="tx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endParaRPr lang="el-GR" sz="1200" kern="1200" dirty="0">
                        <a:solidFill>
                          <a:schemeClr val="dk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r>
                        <a:rPr lang="el-GR" sz="1200" kern="1200" dirty="0">
                          <a:solidFill>
                            <a:schemeClr val="dk1"/>
                          </a:solidFill>
                          <a:effectLst/>
                          <a:latin typeface="Calibri" panose="020F0502020204030204" pitchFamily="34" charset="0"/>
                          <a:ea typeface="+mn-ea"/>
                          <a:cs typeface="Calibri" panose="020F0502020204030204" pitchFamily="34" charset="0"/>
                        </a:rPr>
                        <a:t>Ελαχιστοποίηση Επιπτώσεων</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51064" marR="51064" marT="0" marB="0"/>
                </a:tc>
                <a:tc gridSpan="5">
                  <a:txBody>
                    <a:bodyPr/>
                    <a:lstStyle/>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000" b="0" kern="1200" dirty="0">
                        <a:solidFill>
                          <a:srgbClr val="C00000"/>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Να εξετάζονται εναλλακτικές λύσεις σχεδιασμού με στόχο την αποφυγή των προστατευόμενων περιοχών, οικοτόπων προτεραιότητας, κτλ.,</a:t>
                      </a:r>
                      <a:endParaRPr lang="en-US" sz="1000" b="0" kern="1200" dirty="0">
                        <a:solidFill>
                          <a:schemeClr val="dk1"/>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Εκπόνηση Μελέτης Ειδικής Οικολογικής Αξιολόγησης (ΜΕΟΑ) για τα έργα που χωροθετούνται εντός ή κοντά προστατευόμενων περιοχών του Δικτύου Natura 2000,</a:t>
                      </a:r>
                      <a:endParaRPr lang="en-US" sz="1000" b="0" kern="1200" dirty="0">
                        <a:solidFill>
                          <a:schemeClr val="dk1"/>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της Σύμβασης  για  το  Τοπίο,  </a:t>
                      </a:r>
                      <a:endParaRPr lang="en-US" sz="1000" b="0" kern="1200" dirty="0">
                        <a:solidFill>
                          <a:srgbClr val="C00000"/>
                        </a:solidFill>
                        <a:effectLst/>
                        <a:latin typeface="Trebuchet MS" panose="020B0603020202020204" pitchFamily="34" charset="0"/>
                        <a:ea typeface="+mn-ea"/>
                        <a:cs typeface="+mn-cs"/>
                      </a:endParaRPr>
                    </a:p>
                    <a:p>
                      <a:pPr marL="17145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Ετοιμασία </a:t>
                      </a:r>
                      <a:r>
                        <a:rPr lang="el-GR" sz="1000" b="0" kern="1200" dirty="0" err="1">
                          <a:solidFill>
                            <a:schemeClr val="dk1"/>
                          </a:solidFill>
                          <a:effectLst/>
                          <a:latin typeface="Trebuchet MS" panose="020B0603020202020204" pitchFamily="34" charset="0"/>
                          <a:ea typeface="+mn-ea"/>
                          <a:cs typeface="+mn-cs"/>
                        </a:rPr>
                        <a:t>Χωροθετικής</a:t>
                      </a:r>
                      <a:r>
                        <a:rPr lang="el-GR" sz="1000" b="0" kern="1200" dirty="0">
                          <a:solidFill>
                            <a:schemeClr val="dk1"/>
                          </a:solidFill>
                          <a:effectLst/>
                          <a:latin typeface="Trebuchet MS" panose="020B0603020202020204" pitchFamily="34" charset="0"/>
                          <a:ea typeface="+mn-ea"/>
                          <a:cs typeface="+mn-cs"/>
                        </a:rPr>
                        <a:t> Πολιτικής για τα ΦΒ έργα, λαμβανομένου υπόψιν του μεγάλου μεγέθους ανάπτυξής τους που προνοείται από το ΕΣΔΕΚ (ΣΜΠΕ)</a:t>
                      </a:r>
                      <a:endParaRPr lang="en-US" sz="1000" b="0" kern="1200" dirty="0">
                        <a:solidFill>
                          <a:schemeClr val="dk1"/>
                        </a:solidFill>
                        <a:effectLst/>
                        <a:latin typeface="Trebuchet MS" panose="020B0603020202020204" pitchFamily="34" charset="0"/>
                        <a:ea typeface="+mn-ea"/>
                        <a:cs typeface="+mn-cs"/>
                      </a:endParaRPr>
                    </a:p>
                  </a:txBody>
                  <a:tcPr marL="51064" marR="51064"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390756654"/>
                  </a:ext>
                </a:extLst>
              </a:tr>
            </a:tbl>
          </a:graphicData>
        </a:graphic>
      </p:graphicFrame>
      <p:graphicFrame>
        <p:nvGraphicFramePr>
          <p:cNvPr id="6" name="Table 5">
            <a:extLst>
              <a:ext uri="{FF2B5EF4-FFF2-40B4-BE49-F238E27FC236}">
                <a16:creationId xmlns:a16="http://schemas.microsoft.com/office/drawing/2014/main" id="{6000176C-D136-4521-8615-ACD9CA6C4761}"/>
              </a:ext>
            </a:extLst>
          </p:cNvPr>
          <p:cNvGraphicFramePr>
            <a:graphicFrameLocks noGrp="1"/>
          </p:cNvGraphicFramePr>
          <p:nvPr>
            <p:extLst>
              <p:ext uri="{D42A27DB-BD31-4B8C-83A1-F6EECF244321}">
                <p14:modId xmlns:p14="http://schemas.microsoft.com/office/powerpoint/2010/main" val="2276721911"/>
              </p:ext>
            </p:extLst>
          </p:nvPr>
        </p:nvGraphicFramePr>
        <p:xfrm>
          <a:off x="438360" y="4072839"/>
          <a:ext cx="11368453" cy="1132207"/>
        </p:xfrm>
        <a:graphic>
          <a:graphicData uri="http://schemas.openxmlformats.org/drawingml/2006/table">
            <a:tbl>
              <a:tblPr firstRow="1" firstCol="1" bandRow="1">
                <a:tableStyleId>{5C22544A-7EE6-4342-B048-85BDC9FD1C3A}</a:tableStyleId>
              </a:tblPr>
              <a:tblGrid>
                <a:gridCol w="377222">
                  <a:extLst>
                    <a:ext uri="{9D8B030D-6E8A-4147-A177-3AD203B41FA5}">
                      <a16:colId xmlns:a16="http://schemas.microsoft.com/office/drawing/2014/main" val="2350564060"/>
                    </a:ext>
                  </a:extLst>
                </a:gridCol>
                <a:gridCol w="2671196">
                  <a:extLst>
                    <a:ext uri="{9D8B030D-6E8A-4147-A177-3AD203B41FA5}">
                      <a16:colId xmlns:a16="http://schemas.microsoft.com/office/drawing/2014/main" val="2674937104"/>
                    </a:ext>
                  </a:extLst>
                </a:gridCol>
                <a:gridCol w="8320035">
                  <a:extLst>
                    <a:ext uri="{9D8B030D-6E8A-4147-A177-3AD203B41FA5}">
                      <a16:colId xmlns:a16="http://schemas.microsoft.com/office/drawing/2014/main" val="3577990297"/>
                    </a:ext>
                  </a:extLst>
                </a:gridCol>
              </a:tblGrid>
              <a:tr h="1132207">
                <a:tc>
                  <a:txBody>
                    <a:bodyPr/>
                    <a:lstStyle/>
                    <a:p>
                      <a:pPr marL="0" marR="0" algn="just" defTabSz="914400" rtl="0" eaLnBrk="1" latinLnBrk="0" hangingPunct="1">
                        <a:spcBef>
                          <a:spcPts val="0"/>
                        </a:spcBef>
                        <a:spcAft>
                          <a:spcPts val="0"/>
                        </a:spcAft>
                      </a:pPr>
                      <a:r>
                        <a:rPr lang="el-GR" sz="1200" b="1" kern="1200" dirty="0">
                          <a:solidFill>
                            <a:schemeClr val="lt1"/>
                          </a:solidFill>
                          <a:effectLst/>
                          <a:latin typeface="Calibri" panose="020F0502020204030204" pitchFamily="34" charset="0"/>
                          <a:ea typeface="+mn-ea"/>
                          <a:cs typeface="Calibri" panose="020F0502020204030204" pitchFamily="34" charset="0"/>
                        </a:rPr>
                        <a:t>11</a:t>
                      </a:r>
                      <a:endParaRPr lang="en-US" sz="1200" b="1" kern="1200" dirty="0">
                        <a:solidFill>
                          <a:schemeClr val="lt1"/>
                        </a:solidFill>
                        <a:effectLst/>
                        <a:latin typeface="Calibri" panose="020F0502020204030204" pitchFamily="34" charset="0"/>
                        <a:ea typeface="+mn-ea"/>
                        <a:cs typeface="Calibri" panose="020F0502020204030204" pitchFamily="34" charset="0"/>
                      </a:endParaRPr>
                    </a:p>
                  </a:txBody>
                  <a:tcPr marL="68580" marR="68580" marT="0" marB="0"/>
                </a:tc>
                <a:tc>
                  <a:txBody>
                    <a:bodyPr/>
                    <a:lstStyle/>
                    <a:p>
                      <a:pPr marL="0" marR="0" algn="just">
                        <a:spcBef>
                          <a:spcPts val="0"/>
                        </a:spcBef>
                        <a:spcAft>
                          <a:spcPts val="0"/>
                        </a:spcAft>
                      </a:pPr>
                      <a:r>
                        <a:rPr lang="el-GR" sz="1000" b="1" kern="1200" dirty="0">
                          <a:solidFill>
                            <a:schemeClr val="dk1"/>
                          </a:solidFill>
                          <a:effectLst/>
                          <a:latin typeface="Trebuchet MS" panose="020B0603020202020204" pitchFamily="34" charset="0"/>
                          <a:ea typeface="+mn-ea"/>
                          <a:cs typeface="+mn-cs"/>
                        </a:rPr>
                        <a:t>Πολιτιστική Κληρονομιά</a:t>
                      </a:r>
                    </a:p>
                    <a:p>
                      <a:pPr marL="0" marR="0" lvl="0" indent="0" algn="just" defTabSz="914400" rtl="0" eaLnBrk="1" fontAlgn="auto" latinLnBrk="0" hangingPunct="1">
                        <a:lnSpc>
                          <a:spcPct val="100000"/>
                        </a:lnSpc>
                        <a:spcBef>
                          <a:spcPts val="0"/>
                        </a:spcBef>
                        <a:spcAft>
                          <a:spcPts val="0"/>
                        </a:spcAft>
                        <a:buClrTx/>
                        <a:buSzTx/>
                        <a:buFontTx/>
                        <a:buNone/>
                        <a:tabLst/>
                        <a:defRPr/>
                      </a:pPr>
                      <a:r>
                        <a:rPr lang="el-GR" sz="1000" kern="1200" dirty="0">
                          <a:solidFill>
                            <a:schemeClr val="dk1"/>
                          </a:solidFill>
                          <a:effectLst/>
                          <a:latin typeface="Calibri" panose="020F0502020204030204" pitchFamily="34" charset="0"/>
                          <a:ea typeface="+mn-ea"/>
                          <a:cs typeface="Calibri" panose="020F0502020204030204" pitchFamily="34" charset="0"/>
                        </a:rPr>
                        <a:t>Διατήρηση, προστασία, ανάδειξη / ενίσχυση προσβασιμότητας</a:t>
                      </a:r>
                      <a:endParaRPr lang="en-US" sz="1000" kern="1200" dirty="0">
                        <a:solidFill>
                          <a:schemeClr val="dk1"/>
                        </a:solidFill>
                        <a:effectLst/>
                        <a:latin typeface="Calibri" panose="020F0502020204030204" pitchFamily="34" charset="0"/>
                        <a:ea typeface="+mn-ea"/>
                        <a:cs typeface="Calibri" panose="020F0502020204030204" pitchFamily="34" charset="0"/>
                      </a:endParaRPr>
                    </a:p>
                    <a:p>
                      <a:pPr marL="0" marR="0" algn="just">
                        <a:spcBef>
                          <a:spcPts val="0"/>
                        </a:spcBef>
                        <a:spcAft>
                          <a:spcPts val="0"/>
                        </a:spcAft>
                      </a:pPr>
                      <a:endParaRPr lang="en-US" sz="1000" b="1" kern="1200" dirty="0">
                        <a:solidFill>
                          <a:schemeClr val="dk1"/>
                        </a:solidFill>
                        <a:effectLst/>
                        <a:latin typeface="Trebuchet MS" panose="020B0603020202020204" pitchFamily="34" charset="0"/>
                        <a:ea typeface="+mn-ea"/>
                        <a:cs typeface="+mn-cs"/>
                      </a:endParaRPr>
                    </a:p>
                    <a:p>
                      <a:pPr marL="0" marR="0" algn="just">
                        <a:spcBef>
                          <a:spcPts val="0"/>
                        </a:spcBef>
                        <a:spcAft>
                          <a:spcPts val="0"/>
                        </a:spcAft>
                      </a:pPr>
                      <a:r>
                        <a:rPr lang="el-GR" sz="1000" b="0" kern="1200" dirty="0">
                          <a:solidFill>
                            <a:schemeClr val="dk1"/>
                          </a:solidFill>
                          <a:effectLst/>
                          <a:latin typeface="Trebuchet MS" panose="020B0603020202020204" pitchFamily="34" charset="0"/>
                          <a:ea typeface="+mn-ea"/>
                          <a:cs typeface="+mn-cs"/>
                        </a:rPr>
                        <a:t> </a:t>
                      </a:r>
                      <a:endParaRPr lang="en-US" sz="1000" b="0" kern="1200" dirty="0">
                        <a:solidFill>
                          <a:schemeClr val="dk1"/>
                        </a:solidFill>
                        <a:effectLst/>
                        <a:latin typeface="Trebuchet MS" panose="020B0603020202020204" pitchFamily="34" charset="0"/>
                        <a:ea typeface="+mn-ea"/>
                        <a:cs typeface="+mn-cs"/>
                      </a:endParaRPr>
                    </a:p>
                  </a:txBody>
                  <a:tcPr marL="68580" marR="68580" marT="0" marB="0">
                    <a:solidFill>
                      <a:srgbClr val="E6CCCF"/>
                    </a:solidFill>
                  </a:tcPr>
                </a:tc>
                <a:tc>
                  <a:txBody>
                    <a:bodyPr/>
                    <a:lstStyle/>
                    <a:p>
                      <a:pPr marL="171450" lvl="0" indent="-171450">
                        <a:buFont typeface="Arial" panose="020B0604020202020204" pitchFamily="34" charset="0"/>
                        <a:buChar char="•"/>
                      </a:pPr>
                      <a:r>
                        <a:rPr lang="el-GR" sz="1000" b="0" kern="1200" dirty="0">
                          <a:solidFill>
                            <a:srgbClr val="C00000"/>
                          </a:solidFill>
                          <a:effectLst/>
                          <a:latin typeface="Trebuchet MS" panose="020B0603020202020204" pitchFamily="34" charset="0"/>
                          <a:ea typeface="+mn-ea"/>
                          <a:cs typeface="+mn-cs"/>
                        </a:rPr>
                        <a:t>Εφαρμογή των όρων της περιβαλλοντικής γνωμάτευσης – παρακολούθηση της εφαρμογής των όρων κατά το στάδιο της κατασκευής και λειτουργίας – Εφαρμογή ΣΠΔ κατά την κατασκευή και λειτουργία,</a:t>
                      </a:r>
                      <a:endParaRPr lang="en-US" sz="1000" b="0" kern="1200" dirty="0">
                        <a:solidFill>
                          <a:srgbClr val="C00000"/>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Να εξετάζονται εναλλακτικές λύσεις σχεδιασμού με στόχο την αποφυγή χωροθέτησης των έργων εντός αρχαιολογικών χώρων και μνημείων,</a:t>
                      </a:r>
                      <a:endParaRPr lang="en-US" sz="1000" b="0" kern="1200" dirty="0">
                        <a:solidFill>
                          <a:schemeClr val="dk1"/>
                        </a:solidFill>
                        <a:effectLst/>
                        <a:latin typeface="Trebuchet MS" panose="020B0603020202020204" pitchFamily="34" charset="0"/>
                        <a:ea typeface="+mn-ea"/>
                        <a:cs typeface="+mn-cs"/>
                      </a:endParaRPr>
                    </a:p>
                    <a:p>
                      <a:pPr marL="171450" lvl="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Τήρηση των αποστάσεων ασφαλείας σύμφωνα με τις υποδείξεις του Τμήματος Αρχαιοτήτων</a:t>
                      </a:r>
                      <a:endParaRPr lang="en-US" sz="1000" b="0" kern="1200" dirty="0">
                        <a:solidFill>
                          <a:schemeClr val="dk1"/>
                        </a:solidFill>
                        <a:effectLst/>
                        <a:latin typeface="Trebuchet MS" panose="020B0603020202020204" pitchFamily="34" charset="0"/>
                        <a:ea typeface="+mn-ea"/>
                        <a:cs typeface="+mn-cs"/>
                      </a:endParaRPr>
                    </a:p>
                    <a:p>
                      <a:pPr marL="171450" indent="-171450">
                        <a:buFont typeface="Arial" panose="020B0604020202020204" pitchFamily="34" charset="0"/>
                        <a:buChar char="•"/>
                      </a:pPr>
                      <a:r>
                        <a:rPr lang="el-GR" sz="1000" b="0" kern="1200" dirty="0">
                          <a:solidFill>
                            <a:schemeClr val="dk1"/>
                          </a:solidFill>
                          <a:effectLst/>
                          <a:latin typeface="Trebuchet MS" panose="020B0603020202020204" pitchFamily="34" charset="0"/>
                          <a:ea typeface="+mn-ea"/>
                          <a:cs typeface="+mn-cs"/>
                        </a:rPr>
                        <a:t>Σε περίπτωση εντοπισμού   αρχαιοτήτων   οι   εργασίες   θα   πρέπει   να   διακόπτονται   και   να λαμβάνονται τα απαραίτητα μέτρα προστασίας κατόπιν υπόδειξης του Τμήματος Αρχαιοτήτων</a:t>
                      </a:r>
                      <a:endParaRPr lang="en-US" sz="1000" b="0" kern="1200" dirty="0">
                        <a:solidFill>
                          <a:schemeClr val="dk1"/>
                        </a:solidFill>
                        <a:effectLst/>
                        <a:latin typeface="Trebuchet MS" panose="020B0603020202020204" pitchFamily="34" charset="0"/>
                        <a:ea typeface="+mn-ea"/>
                        <a:cs typeface="+mn-cs"/>
                      </a:endParaRPr>
                    </a:p>
                  </a:txBody>
                  <a:tcPr marL="68580" marR="68580" marT="0" marB="0">
                    <a:solidFill>
                      <a:srgbClr val="E6CCCF"/>
                    </a:solidFill>
                  </a:tcPr>
                </a:tc>
                <a:extLst>
                  <a:ext uri="{0D108BD9-81ED-4DB2-BD59-A6C34878D82A}">
                    <a16:rowId xmlns:a16="http://schemas.microsoft.com/office/drawing/2014/main" val="3393010032"/>
                  </a:ext>
                </a:extLst>
              </a:tr>
            </a:tbl>
          </a:graphicData>
        </a:graphic>
      </p:graphicFrame>
    </p:spTree>
    <p:extLst>
      <p:ext uri="{BB962C8B-B14F-4D97-AF65-F5344CB8AC3E}">
        <p14:creationId xmlns:p14="http://schemas.microsoft.com/office/powerpoint/2010/main" val="12088967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p:txBody>
          <a:bodyPr/>
          <a:lstStyle/>
          <a:p>
            <a:r>
              <a:rPr lang="el-GR" dirty="0"/>
              <a:t>ΣΧΕΔΙΟ ΠΑΡΑΚΟΛΟΥΘΗΣΗΣ – ΔΕΙΚΤΕΣ ΠΑΡΑΚΟΛΟΥΘΗΣΗΣ</a:t>
            </a:r>
            <a:endParaRPr lang="en-US" dirty="0"/>
          </a:p>
        </p:txBody>
      </p:sp>
      <p:graphicFrame>
        <p:nvGraphicFramePr>
          <p:cNvPr id="3" name="Table 2">
            <a:extLst>
              <a:ext uri="{FF2B5EF4-FFF2-40B4-BE49-F238E27FC236}">
                <a16:creationId xmlns:a16="http://schemas.microsoft.com/office/drawing/2014/main" id="{901E5ED4-8228-4380-95F3-F305573B2E6B}"/>
              </a:ext>
            </a:extLst>
          </p:cNvPr>
          <p:cNvGraphicFramePr>
            <a:graphicFrameLocks noGrp="1"/>
          </p:cNvGraphicFramePr>
          <p:nvPr>
            <p:extLst>
              <p:ext uri="{D42A27DB-BD31-4B8C-83A1-F6EECF244321}">
                <p14:modId xmlns:p14="http://schemas.microsoft.com/office/powerpoint/2010/main" val="4279894667"/>
              </p:ext>
            </p:extLst>
          </p:nvPr>
        </p:nvGraphicFramePr>
        <p:xfrm>
          <a:off x="1451579" y="1981857"/>
          <a:ext cx="9555982" cy="4071624"/>
        </p:xfrm>
        <a:graphic>
          <a:graphicData uri="http://schemas.openxmlformats.org/drawingml/2006/table">
            <a:tbl>
              <a:tblPr firstRow="1" firstCol="1" bandRow="1">
                <a:tableStyleId>{5C22544A-7EE6-4342-B048-85BDC9FD1C3A}</a:tableStyleId>
              </a:tblPr>
              <a:tblGrid>
                <a:gridCol w="1688123">
                  <a:extLst>
                    <a:ext uri="{9D8B030D-6E8A-4147-A177-3AD203B41FA5}">
                      <a16:colId xmlns:a16="http://schemas.microsoft.com/office/drawing/2014/main" val="3460487673"/>
                    </a:ext>
                  </a:extLst>
                </a:gridCol>
                <a:gridCol w="5262020">
                  <a:extLst>
                    <a:ext uri="{9D8B030D-6E8A-4147-A177-3AD203B41FA5}">
                      <a16:colId xmlns:a16="http://schemas.microsoft.com/office/drawing/2014/main" val="1661443114"/>
                    </a:ext>
                  </a:extLst>
                </a:gridCol>
                <a:gridCol w="2605839">
                  <a:extLst>
                    <a:ext uri="{9D8B030D-6E8A-4147-A177-3AD203B41FA5}">
                      <a16:colId xmlns:a16="http://schemas.microsoft.com/office/drawing/2014/main" val="2410428282"/>
                    </a:ext>
                  </a:extLst>
                </a:gridCol>
              </a:tblGrid>
              <a:tr h="117793">
                <a:tc>
                  <a:txBody>
                    <a:bodyPr/>
                    <a:lstStyle/>
                    <a:p>
                      <a:pPr marL="0" marR="0" algn="just">
                        <a:spcBef>
                          <a:spcPts val="0"/>
                        </a:spcBef>
                        <a:spcAft>
                          <a:spcPts val="0"/>
                        </a:spcAft>
                      </a:pPr>
                      <a:r>
                        <a:rPr lang="el-GR" sz="1000">
                          <a:effectLst/>
                        </a:rPr>
                        <a:t>Περιβαλλοντική Παράμετρος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1000">
                          <a:effectLst/>
                        </a:rPr>
                        <a:t>Δείκτης Παρακολούθησης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1000" dirty="0">
                          <a:effectLst/>
                        </a:rPr>
                        <a:t>Βάση Δεδομένων</a:t>
                      </a:r>
                      <a:endParaRPr lang="en-US" sz="900" dirty="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473860679"/>
                  </a:ext>
                </a:extLst>
              </a:tr>
              <a:tr h="185103">
                <a:tc>
                  <a:txBody>
                    <a:bodyPr/>
                    <a:lstStyle/>
                    <a:p>
                      <a:pPr marL="0" marR="0" algn="just">
                        <a:spcBef>
                          <a:spcPts val="0"/>
                        </a:spcBef>
                        <a:spcAft>
                          <a:spcPts val="0"/>
                        </a:spcAft>
                      </a:pPr>
                      <a:r>
                        <a:rPr lang="el-GR" sz="800">
                          <a:effectLst/>
                        </a:rPr>
                        <a:t>Βιοποικιλότητα – Χλωρίδα και Πανίδα</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Ποσοστό προστατευόμενων περιοχών οι οποίες θα επηρεαστούν από το Σχέδιο  </a:t>
                      </a:r>
                      <a:endParaRPr lang="en-US" sz="900">
                        <a:effectLst/>
                        <a:latin typeface="Times New Roman" panose="02020603050405020304" pitchFamily="18" charset="0"/>
                        <a:ea typeface="Times New Roman" panose="02020603050405020304" pitchFamily="18" charset="0"/>
                      </a:endParaRPr>
                    </a:p>
                  </a:txBody>
                  <a:tcPr marL="37862" marR="37862" marT="0" marB="0"/>
                </a:tc>
                <a:tc rowSpan="3">
                  <a:txBody>
                    <a:bodyPr/>
                    <a:lstStyle/>
                    <a:p>
                      <a:pPr marL="0" marR="0" algn="ctr">
                        <a:spcBef>
                          <a:spcPts val="0"/>
                        </a:spcBef>
                        <a:spcAft>
                          <a:spcPts val="0"/>
                        </a:spcAft>
                      </a:pPr>
                      <a:r>
                        <a:rPr lang="el-GR" sz="800">
                          <a:effectLst/>
                        </a:rPr>
                        <a:t>Τμήμα Περιβάλλοντος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3973726152"/>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Αφθονία και Κατανομή Επιλεγμένων Ειδών</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1319109604"/>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Είδη Ευρωπαϊκού Ενδιαφέροντος</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1045482162"/>
                  </a:ext>
                </a:extLst>
              </a:tr>
              <a:tr h="92551">
                <a:tc>
                  <a:txBody>
                    <a:bodyPr/>
                    <a:lstStyle/>
                    <a:p>
                      <a:pPr marL="0" marR="0" algn="just">
                        <a:spcBef>
                          <a:spcPts val="0"/>
                        </a:spcBef>
                        <a:spcAft>
                          <a:spcPts val="0"/>
                        </a:spcAft>
                      </a:pPr>
                      <a:r>
                        <a:rPr lang="el-GR" sz="800">
                          <a:effectLst/>
                        </a:rPr>
                        <a:t>Πληθυσμός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Αριθμός απασχολούμενων</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Στατιστική Υπηρεσία</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25144202"/>
                  </a:ext>
                </a:extLst>
              </a:tr>
              <a:tr h="92551">
                <a:tc>
                  <a:txBody>
                    <a:bodyPr/>
                    <a:lstStyle/>
                    <a:p>
                      <a:pPr marL="0" marR="0" algn="just">
                        <a:spcBef>
                          <a:spcPts val="0"/>
                        </a:spcBef>
                        <a:spcAft>
                          <a:spcPts val="0"/>
                        </a:spcAft>
                      </a:pPr>
                      <a:r>
                        <a:rPr lang="el-GR" sz="800">
                          <a:effectLst/>
                        </a:rPr>
                        <a:t>Ανθρώπινη Υγεία</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Προσδόκιμο ζωής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Στατιστική Υπηρεσία</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3333178662"/>
                  </a:ext>
                </a:extLst>
              </a:tr>
              <a:tr h="185103">
                <a:tc>
                  <a:txBody>
                    <a:bodyPr/>
                    <a:lstStyle/>
                    <a:p>
                      <a:pPr marL="0" marR="0" algn="just">
                        <a:spcBef>
                          <a:spcPts val="0"/>
                        </a:spcBef>
                        <a:spcAft>
                          <a:spcPts val="0"/>
                        </a:spcAft>
                      </a:pPr>
                      <a:r>
                        <a:rPr lang="el-GR" sz="800">
                          <a:effectLst/>
                        </a:rPr>
                        <a:t>Έδαφος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Εκτροπή βιοαποικοδομήσιμων υλικών από τους χώρους υγειονομικής ταφής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Περιβάλλοντος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3312113532"/>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Αριθμός αδειών μονάδων αναερόβιας χώνευσης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Περιβάλλοντος - ΡΑΕΚ</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1567459092"/>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Κάλυψη της γης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3303049563"/>
                  </a:ext>
                </a:extLst>
              </a:tr>
              <a:tr h="185103">
                <a:tc>
                  <a:txBody>
                    <a:bodyPr/>
                    <a:lstStyle/>
                    <a:p>
                      <a:pPr marL="0" marR="0" algn="just">
                        <a:spcBef>
                          <a:spcPts val="0"/>
                        </a:spcBef>
                        <a:spcAft>
                          <a:spcPts val="0"/>
                        </a:spcAft>
                      </a:pPr>
                      <a:r>
                        <a:rPr lang="el-GR" sz="800">
                          <a:effectLst/>
                        </a:rPr>
                        <a:t>Επιφανειακά και υπόγεια νερά</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Εκτροπή βιοαποικοδομήσιμων υλικών από τους χώρους υγειονομικής ταφής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Περιβάλλοντος – Τμήμα Αναπτύξεως υδάτων</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2450468612"/>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Χρήση υδάτινων πόρων</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Αναπτύξεως Υδάτων</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1698129479"/>
                  </a:ext>
                </a:extLst>
              </a:tr>
              <a:tr h="92551">
                <a:tc>
                  <a:txBody>
                    <a:bodyPr/>
                    <a:lstStyle/>
                    <a:p>
                      <a:pPr marL="0" marR="0" algn="just">
                        <a:spcBef>
                          <a:spcPts val="0"/>
                        </a:spcBef>
                        <a:spcAft>
                          <a:spcPts val="0"/>
                        </a:spcAft>
                      </a:pPr>
                      <a:r>
                        <a:rPr lang="el-GR" sz="800">
                          <a:effectLst/>
                        </a:rPr>
                        <a:t>Ατμοσφαιρικός Αέρας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Εκπομπές κύριων ατμοσφαιρικών ρύπων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Επιθεώρησης Εργασίας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1940634700"/>
                  </a:ext>
                </a:extLst>
              </a:tr>
              <a:tr h="185103">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Τάσεις και προβλέψεις των συνολικών εκπομπών αερίων του θερμοκηπίου</a:t>
                      </a:r>
                      <a:endParaRPr lang="en-US" sz="900">
                        <a:effectLst/>
                        <a:latin typeface="Times New Roman" panose="02020603050405020304" pitchFamily="18" charset="0"/>
                        <a:ea typeface="Times New Roman" panose="02020603050405020304" pitchFamily="18" charset="0"/>
                      </a:endParaRPr>
                    </a:p>
                  </a:txBody>
                  <a:tcPr marL="37862" marR="37862" marT="0" marB="0"/>
                </a:tc>
                <a:tc rowSpan="2">
                  <a:txBody>
                    <a:bodyPr/>
                    <a:lstStyle/>
                    <a:p>
                      <a:pPr marL="0" marR="0" algn="ctr">
                        <a:spcBef>
                          <a:spcPts val="0"/>
                        </a:spcBef>
                        <a:spcAft>
                          <a:spcPts val="0"/>
                        </a:spcAft>
                      </a:pPr>
                      <a:r>
                        <a:rPr lang="el-GR" sz="800" dirty="0">
                          <a:effectLst/>
                        </a:rPr>
                        <a:t>Τμήμα Περιβάλλοντος</a:t>
                      </a:r>
                      <a:endParaRPr lang="en-US" sz="900" dirty="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2355642810"/>
                  </a:ext>
                </a:extLst>
              </a:tr>
              <a:tr h="185103">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Η πρόοδος στην επίτευξη των στόχων για τις εκπομπές του θερμοκηπίου</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575764344"/>
                  </a:ext>
                </a:extLst>
              </a:tr>
              <a:tr h="92551">
                <a:tc>
                  <a:txBody>
                    <a:bodyPr/>
                    <a:lstStyle/>
                    <a:p>
                      <a:pPr marL="0" marR="0" algn="just">
                        <a:spcBef>
                          <a:spcPts val="0"/>
                        </a:spcBef>
                        <a:spcAft>
                          <a:spcPts val="0"/>
                        </a:spcAft>
                      </a:pPr>
                      <a:r>
                        <a:rPr lang="el-GR" sz="800">
                          <a:effectLst/>
                        </a:rPr>
                        <a:t>Κλιματικοί παράγοντες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Παγκόσμιες και Ευρωπαϊκές θερμοκρασίες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Μετεωρολογική Υπηρεσία</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3408213681"/>
                  </a:ext>
                </a:extLst>
              </a:tr>
              <a:tr h="185103">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Η πρόοδος στην επίτευξη των στόχων για τις εκπομπές του θερμοκηπίου</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Περιβάλλοντος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1434357539"/>
                  </a:ext>
                </a:extLst>
              </a:tr>
              <a:tr h="185103">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Τάσεις και προβλέψεις των συνολικών εκπομπών αερίων του θερμοκηπίου</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Περιβάλλοντος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228388236"/>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Ένταση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tc rowSpan="6">
                  <a:txBody>
                    <a:bodyPr/>
                    <a:lstStyle/>
                    <a:p>
                      <a:pPr marL="0" marR="0" algn="ctr">
                        <a:spcBef>
                          <a:spcPts val="0"/>
                        </a:spcBef>
                        <a:spcAft>
                          <a:spcPts val="0"/>
                        </a:spcAft>
                      </a:pPr>
                      <a:r>
                        <a:rPr lang="el-GR" sz="800">
                          <a:effectLst/>
                        </a:rPr>
                        <a:t>Υπηρεσία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839413214"/>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Τελική Κατανάλωση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655148898"/>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Κατανάλωση Πρωτογενούς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2524339464"/>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Ανανεώσιμες πηγές παραγωγής ηλεκτρικής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1593358506"/>
                  </a:ext>
                </a:extLst>
              </a:tr>
              <a:tr h="185103">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Ανανεώσιμες πηγές ενέργειας σε σχέση με την ακαθάριστη εσωτερική κατανάλωση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3465230957"/>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Μερίδιο των ΑΠΕ στην ακαθάριστη τελική κατανάλωση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tc vMerge="1">
                  <a:txBody>
                    <a:bodyPr/>
                    <a:lstStyle/>
                    <a:p>
                      <a:endParaRPr lang="en-US"/>
                    </a:p>
                  </a:txBody>
                  <a:tcPr/>
                </a:tc>
                <a:extLst>
                  <a:ext uri="{0D108BD9-81ED-4DB2-BD59-A6C34878D82A}">
                    <a16:rowId xmlns:a16="http://schemas.microsoft.com/office/drawing/2014/main" val="508136259"/>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Χρήση καθαρότερων και εναλλακτικών καυσίμων</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Υπηρεσία Ενέργειας</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3137676970"/>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Ζήτηση επιβατικών μεταφορών</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Οδικών Μεταφορών</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4005738465"/>
                  </a:ext>
                </a:extLst>
              </a:tr>
              <a:tr h="92551">
                <a:tc>
                  <a:txBody>
                    <a:bodyPr/>
                    <a:lstStyle/>
                    <a:p>
                      <a:pPr marL="0" marR="0" algn="just">
                        <a:spcBef>
                          <a:spcPts val="0"/>
                        </a:spcBef>
                        <a:spcAft>
                          <a:spcPts val="0"/>
                        </a:spcAft>
                      </a:pPr>
                      <a:r>
                        <a:rPr lang="el-GR" sz="800">
                          <a:effectLst/>
                        </a:rPr>
                        <a:t>Υλικά περιουσιακά στοιχεία</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201137591"/>
                  </a:ext>
                </a:extLst>
              </a:tr>
              <a:tr h="185103">
                <a:tc>
                  <a:txBody>
                    <a:bodyPr/>
                    <a:lstStyle/>
                    <a:p>
                      <a:pPr marL="0" marR="0" algn="just">
                        <a:spcBef>
                          <a:spcPts val="0"/>
                        </a:spcBef>
                        <a:spcAft>
                          <a:spcPts val="0"/>
                        </a:spcAft>
                      </a:pPr>
                      <a:r>
                        <a:rPr lang="el-GR" sz="800">
                          <a:effectLst/>
                        </a:rPr>
                        <a:t>Πολιτιστική κληρονομιά</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Αριθμός επισκεπτών σε χώρους πολιτιστικού και ιστορικού ενδιαφέροντος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Τμήμα Αρχαιοτήτων</a:t>
                      </a:r>
                      <a:endParaRPr lang="en-US" sz="90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802064289"/>
                  </a:ext>
                </a:extLst>
              </a:tr>
              <a:tr h="92551">
                <a:tc>
                  <a:txBody>
                    <a:bodyPr/>
                    <a:lstStyle/>
                    <a:p>
                      <a:pPr marL="0" marR="0" algn="just">
                        <a:spcBef>
                          <a:spcPts val="0"/>
                        </a:spcBef>
                        <a:spcAft>
                          <a:spcPts val="0"/>
                        </a:spcAft>
                      </a:pPr>
                      <a:r>
                        <a:rPr lang="el-GR" sz="800">
                          <a:effectLst/>
                        </a:rPr>
                        <a:t> </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a:effectLst/>
                        </a:rPr>
                        <a:t>Αριθμός υποδομών πολιτιστικού και ιστορικού ενδιαφέροντος</a:t>
                      </a:r>
                      <a:endParaRPr lang="en-US" sz="900">
                        <a:effectLst/>
                        <a:latin typeface="Times New Roman" panose="02020603050405020304" pitchFamily="18" charset="0"/>
                        <a:ea typeface="Times New Roman" panose="02020603050405020304" pitchFamily="18" charset="0"/>
                      </a:endParaRPr>
                    </a:p>
                  </a:txBody>
                  <a:tcPr marL="37862" marR="37862" marT="0" marB="0"/>
                </a:tc>
                <a:tc>
                  <a:txBody>
                    <a:bodyPr/>
                    <a:lstStyle/>
                    <a:p>
                      <a:pPr marL="0" marR="0" algn="just">
                        <a:spcBef>
                          <a:spcPts val="0"/>
                        </a:spcBef>
                        <a:spcAft>
                          <a:spcPts val="0"/>
                        </a:spcAft>
                      </a:pPr>
                      <a:r>
                        <a:rPr lang="el-GR" sz="800" dirty="0">
                          <a:effectLst/>
                        </a:rPr>
                        <a:t>Τμήμα Αρχαιοτήτων</a:t>
                      </a:r>
                      <a:endParaRPr lang="en-US" sz="900" dirty="0">
                        <a:effectLst/>
                        <a:latin typeface="Times New Roman" panose="02020603050405020304" pitchFamily="18" charset="0"/>
                        <a:ea typeface="Times New Roman" panose="02020603050405020304" pitchFamily="18" charset="0"/>
                      </a:endParaRPr>
                    </a:p>
                  </a:txBody>
                  <a:tcPr marL="37862" marR="37862" marT="0" marB="0"/>
                </a:tc>
                <a:extLst>
                  <a:ext uri="{0D108BD9-81ED-4DB2-BD59-A6C34878D82A}">
                    <a16:rowId xmlns:a16="http://schemas.microsoft.com/office/drawing/2014/main" val="806363624"/>
                  </a:ext>
                </a:extLst>
              </a:tr>
            </a:tbl>
          </a:graphicData>
        </a:graphic>
      </p:graphicFrame>
    </p:spTree>
    <p:extLst>
      <p:ext uri="{BB962C8B-B14F-4D97-AF65-F5344CB8AC3E}">
        <p14:creationId xmlns:p14="http://schemas.microsoft.com/office/powerpoint/2010/main" val="243336517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844699" y="505050"/>
            <a:ext cx="10856521" cy="1049235"/>
          </a:xfrm>
        </p:spPr>
        <p:txBody>
          <a:bodyPr/>
          <a:lstStyle/>
          <a:p>
            <a:pPr algn="ctr"/>
            <a:r>
              <a:rPr lang="el-GR" dirty="0"/>
              <a:t>ΕΞΕΙΔΙΚΕΥΜΕΝΕΣ ΜΕΛΕΤΕΣ</a:t>
            </a:r>
            <a:endParaRPr lang="en-US" dirty="0"/>
          </a:p>
        </p:txBody>
      </p:sp>
      <p:graphicFrame>
        <p:nvGraphicFramePr>
          <p:cNvPr id="6" name="Table 6">
            <a:extLst>
              <a:ext uri="{FF2B5EF4-FFF2-40B4-BE49-F238E27FC236}">
                <a16:creationId xmlns:a16="http://schemas.microsoft.com/office/drawing/2014/main" id="{E8949277-08E4-4397-8307-720494E810F5}"/>
              </a:ext>
            </a:extLst>
          </p:cNvPr>
          <p:cNvGraphicFramePr>
            <a:graphicFrameLocks noGrp="1"/>
          </p:cNvGraphicFramePr>
          <p:nvPr>
            <p:extLst>
              <p:ext uri="{D42A27DB-BD31-4B8C-83A1-F6EECF244321}">
                <p14:modId xmlns:p14="http://schemas.microsoft.com/office/powerpoint/2010/main" val="3906934993"/>
              </p:ext>
            </p:extLst>
          </p:nvPr>
        </p:nvGraphicFramePr>
        <p:xfrm>
          <a:off x="1288900" y="988079"/>
          <a:ext cx="10058401" cy="3828405"/>
        </p:xfrm>
        <a:graphic>
          <a:graphicData uri="http://schemas.openxmlformats.org/drawingml/2006/table">
            <a:tbl>
              <a:tblPr firstRow="1" bandRow="1">
                <a:tableStyleId>{5C22544A-7EE6-4342-B048-85BDC9FD1C3A}</a:tableStyleId>
              </a:tblPr>
              <a:tblGrid>
                <a:gridCol w="2696705">
                  <a:extLst>
                    <a:ext uri="{9D8B030D-6E8A-4147-A177-3AD203B41FA5}">
                      <a16:colId xmlns:a16="http://schemas.microsoft.com/office/drawing/2014/main" val="2946538659"/>
                    </a:ext>
                  </a:extLst>
                </a:gridCol>
                <a:gridCol w="7361696">
                  <a:extLst>
                    <a:ext uri="{9D8B030D-6E8A-4147-A177-3AD203B41FA5}">
                      <a16:colId xmlns:a16="http://schemas.microsoft.com/office/drawing/2014/main" val="1823176466"/>
                    </a:ext>
                  </a:extLst>
                </a:gridCol>
              </a:tblGrid>
              <a:tr h="339881">
                <a:tc>
                  <a:txBody>
                    <a:bodyPr/>
                    <a:lstStyle/>
                    <a:p>
                      <a:r>
                        <a:rPr lang="el-GR" dirty="0"/>
                        <a:t>ΠΥΛΩΝΑΣ</a:t>
                      </a:r>
                      <a:endParaRPr lang="en-US" dirty="0"/>
                    </a:p>
                  </a:txBody>
                  <a:tcPr/>
                </a:tc>
                <a:tc>
                  <a:txBody>
                    <a:bodyPr/>
                    <a:lstStyle/>
                    <a:p>
                      <a:r>
                        <a:rPr lang="el-GR" dirty="0"/>
                        <a:t>ΣΤΡΑΤΗΓΙΚΟ ΣΧΕΔΙΟ _ ΣΜΠΕ</a:t>
                      </a:r>
                      <a:endParaRPr lang="en-US" dirty="0"/>
                    </a:p>
                  </a:txBody>
                  <a:tcPr/>
                </a:tc>
                <a:extLst>
                  <a:ext uri="{0D108BD9-81ED-4DB2-BD59-A6C34878D82A}">
                    <a16:rowId xmlns:a16="http://schemas.microsoft.com/office/drawing/2014/main" val="1040188265"/>
                  </a:ext>
                </a:extLst>
              </a:tr>
              <a:tr h="838063">
                <a:tc>
                  <a:txBody>
                    <a:bodyPr/>
                    <a:lstStyle/>
                    <a:p>
                      <a:r>
                        <a:rPr lang="el-GR" dirty="0"/>
                        <a:t>ΑΠΕ – ΕΝΕΡΓΕΙΑΚΗ ΑΠΟΔΟΣΗ – ΕΣΩΤΕΡΙΚΗ ΑΓΟΡΑ</a:t>
                      </a:r>
                      <a:endParaRPr lang="en-US" dirty="0"/>
                    </a:p>
                  </a:txBody>
                  <a:tcPr/>
                </a:tc>
                <a:tc>
                  <a:txBody>
                    <a:bodyPr/>
                    <a:lstStyle/>
                    <a:p>
                      <a:r>
                        <a:rPr lang="el-GR" sz="1800" kern="1200" cap="all" baseline="0" dirty="0" err="1">
                          <a:solidFill>
                            <a:schemeClr val="dk1"/>
                          </a:solidFill>
                          <a:latin typeface="Calibri" panose="020F0502020204030204" pitchFamily="34" charset="0"/>
                          <a:ea typeface="+mn-ea"/>
                          <a:cs typeface="Calibri" panose="020F0502020204030204" pitchFamily="34" charset="0"/>
                        </a:rPr>
                        <a:t>Στρατηγικ</a:t>
                      </a:r>
                      <a:r>
                        <a:rPr lang="en-US" sz="1800" kern="1200" cap="all" baseline="0" dirty="0">
                          <a:solidFill>
                            <a:schemeClr val="dk1"/>
                          </a:solidFill>
                          <a:latin typeface="Calibri" panose="020F0502020204030204" pitchFamily="34" charset="0"/>
                          <a:ea typeface="+mn-ea"/>
                          <a:cs typeface="Calibri" panose="020F0502020204030204" pitchFamily="34" charset="0"/>
                        </a:rPr>
                        <a:t>o</a:t>
                      </a:r>
                      <a:r>
                        <a:rPr lang="el-GR" sz="1800" kern="1200" cap="all" baseline="0" dirty="0">
                          <a:solidFill>
                            <a:schemeClr val="dk1"/>
                          </a:solidFill>
                          <a:latin typeface="Calibri" panose="020F0502020204030204" pitchFamily="34" charset="0"/>
                          <a:ea typeface="+mn-ea"/>
                          <a:cs typeface="Calibri" panose="020F0502020204030204" pitchFamily="34" charset="0"/>
                        </a:rPr>
                        <a:t> Σχ</a:t>
                      </a:r>
                      <a:r>
                        <a:rPr lang="en-US" sz="1800" kern="1200" cap="all" baseline="0" dirty="0">
                          <a:solidFill>
                            <a:schemeClr val="dk1"/>
                          </a:solidFill>
                          <a:latin typeface="Calibri" panose="020F0502020204030204" pitchFamily="34" charset="0"/>
                          <a:ea typeface="+mn-ea"/>
                          <a:cs typeface="Calibri" panose="020F0502020204030204" pitchFamily="34" charset="0"/>
                        </a:rPr>
                        <a:t>e</a:t>
                      </a:r>
                      <a:r>
                        <a:rPr lang="el-GR" sz="1800" kern="1200" cap="all" baseline="0" dirty="0" err="1">
                          <a:solidFill>
                            <a:schemeClr val="dk1"/>
                          </a:solidFill>
                          <a:latin typeface="Calibri" panose="020F0502020204030204" pitchFamily="34" charset="0"/>
                          <a:ea typeface="+mn-ea"/>
                          <a:cs typeface="Calibri" panose="020F0502020204030204" pitchFamily="34" charset="0"/>
                        </a:rPr>
                        <a:t>διο</a:t>
                      </a:r>
                      <a:r>
                        <a:rPr lang="el-GR" sz="1800" kern="1200" cap="all" baseline="0" dirty="0">
                          <a:solidFill>
                            <a:schemeClr val="dk1"/>
                          </a:solidFill>
                          <a:latin typeface="Calibri" panose="020F0502020204030204" pitchFamily="34" charset="0"/>
                          <a:ea typeface="+mn-ea"/>
                          <a:cs typeface="Calibri" panose="020F0502020204030204" pitchFamily="34" charset="0"/>
                        </a:rPr>
                        <a:t> ΑΠΕ και ΕΤΟΙΜΑΣΙΑ ΣΜΠΕ</a:t>
                      </a:r>
                      <a:endParaRPr lang="en-US" sz="1800" kern="1200" cap="all" baseline="0" dirty="0">
                        <a:solidFill>
                          <a:schemeClr val="dk1"/>
                        </a:solidFill>
                        <a:latin typeface="Calibri" panose="020F0502020204030204" pitchFamily="34" charset="0"/>
                        <a:ea typeface="+mn-ea"/>
                        <a:cs typeface="Calibri" panose="020F0502020204030204" pitchFamily="34" charset="0"/>
                      </a:endParaRPr>
                    </a:p>
                  </a:txBody>
                  <a:tcPr/>
                </a:tc>
                <a:extLst>
                  <a:ext uri="{0D108BD9-81ED-4DB2-BD59-A6C34878D82A}">
                    <a16:rowId xmlns:a16="http://schemas.microsoft.com/office/drawing/2014/main" val="2514944392"/>
                  </a:ext>
                </a:extLst>
              </a:tr>
              <a:tr h="1089482">
                <a:tc>
                  <a:txBody>
                    <a:bodyPr/>
                    <a:lstStyle/>
                    <a:p>
                      <a:r>
                        <a:rPr lang="el-GR" dirty="0"/>
                        <a:t>ΕΝΕΡΓΕΙΑΚΗ ΑΣΦΑΛΕΙΑ</a:t>
                      </a:r>
                      <a:endParaRPr lang="en-US" dirty="0"/>
                    </a:p>
                  </a:txBody>
                  <a:tcPr/>
                </a:tc>
                <a:tc>
                  <a:txBody>
                    <a:bodyPr/>
                    <a:lstStyle/>
                    <a:p>
                      <a:r>
                        <a:rPr lang="el-GR" dirty="0"/>
                        <a:t>ΡΥΘΜΙΣΤΙΚΟ ΣΧΕΔΙΟ ΑΝΑΠΤΥΞΗΣ ΒΑΣΙΛΙΚΟΥ – ΕΓΚΕΚΡΙΜΕΝΗ ΣΜΠΕ</a:t>
                      </a:r>
                      <a:endParaRPr lang="en-US" dirty="0"/>
                    </a:p>
                    <a:p>
                      <a:r>
                        <a:rPr lang="el-GR" dirty="0"/>
                        <a:t>ΣΧΕΔΙΟ ΠΕΡΙΟΧΗΣ ΓΙΑ ΤΗΝ ΠΕΡΙΟΧΗ ΕΓΚΑΤΑΣΤΑΕΩΝ ΑΠΟΘΗΚΩΝ ΠΕΤΡΕΛΑΙΟΕΙΔΩΝ και ΥΓΡΑΕΡΙΟΥ ΣΤΗΝ ΠΕΡΙΟΧΗ ΛΕΙΒΑΔΙΑ ΤΗΣ ΕΠΑΡΧΙΑΣ ΛΑΡΝΑΚΑΣ – ΣΜΠΕ</a:t>
                      </a:r>
                      <a:endParaRPr lang="en-US" dirty="0"/>
                    </a:p>
                  </a:txBody>
                  <a:tcPr/>
                </a:tc>
                <a:extLst>
                  <a:ext uri="{0D108BD9-81ED-4DB2-BD59-A6C34878D82A}">
                    <a16:rowId xmlns:a16="http://schemas.microsoft.com/office/drawing/2014/main" val="3192801242"/>
                  </a:ext>
                </a:extLst>
              </a:tr>
              <a:tr h="1359525">
                <a:tc>
                  <a:txBody>
                    <a:bodyPr/>
                    <a:lstStyle/>
                    <a:p>
                      <a:r>
                        <a:rPr lang="el-GR" dirty="0"/>
                        <a:t>ΜΕΤΑΦΟΡΕΣ</a:t>
                      </a:r>
                      <a:endParaRPr lang="en-US" dirty="0"/>
                    </a:p>
                  </a:txBody>
                  <a:tcPr/>
                </a:tc>
                <a:tc>
                  <a:txBody>
                    <a:bodyPr/>
                    <a:lstStyle/>
                    <a:p>
                      <a:r>
                        <a:rPr lang="el-GR" dirty="0"/>
                        <a:t>ΕΠΙΚΑΙΡΟΠΟΙΗΣΗ ΣΒΑΚ ΛΕΥΚΩΣΙΑΣ και ΕΤΟΙΜΑΣΙΑ ΣΜΠΕ</a:t>
                      </a:r>
                      <a:endParaRPr lang="en-US" dirty="0"/>
                    </a:p>
                    <a:p>
                      <a:r>
                        <a:rPr lang="el-GR" dirty="0"/>
                        <a:t>ΣΒΑΚ ΛΑΡΝΑΚΑΣ και ΕΤΟΙΜΑΣΙΑ ΣΜΠΕ</a:t>
                      </a:r>
                      <a:endParaRPr lang="en-US" dirty="0"/>
                    </a:p>
                    <a:p>
                      <a:r>
                        <a:rPr lang="el-GR" dirty="0"/>
                        <a:t>ΣΒΑΚ ΠΑΦΟΥ και ΕΤΟΙΜΑΣΙΑ ΣΜΠΕ</a:t>
                      </a:r>
                      <a:endParaRPr lang="en-US" dirty="0"/>
                    </a:p>
                    <a:p>
                      <a:r>
                        <a:rPr lang="el-GR" dirty="0"/>
                        <a:t>ΣΒΑΚ ΕΛΕΥΘΕΡΗΣ ΑΜΜΟΧΩΣΤΟΥ και ΕΤΟΙΜΑΣΙΑ ΣΜΠΕ</a:t>
                      </a:r>
                      <a:endParaRPr lang="en-US" dirty="0"/>
                    </a:p>
                  </a:txBody>
                  <a:tcPr/>
                </a:tc>
                <a:extLst>
                  <a:ext uri="{0D108BD9-81ED-4DB2-BD59-A6C34878D82A}">
                    <a16:rowId xmlns:a16="http://schemas.microsoft.com/office/drawing/2014/main" val="3211790709"/>
                  </a:ext>
                </a:extLst>
              </a:tr>
            </a:tbl>
          </a:graphicData>
        </a:graphic>
      </p:graphicFrame>
      <p:graphicFrame>
        <p:nvGraphicFramePr>
          <p:cNvPr id="11" name="Table 10">
            <a:extLst>
              <a:ext uri="{FF2B5EF4-FFF2-40B4-BE49-F238E27FC236}">
                <a16:creationId xmlns:a16="http://schemas.microsoft.com/office/drawing/2014/main" id="{87432AE1-2A75-45FC-92C1-84F43322A82C}"/>
              </a:ext>
            </a:extLst>
          </p:cNvPr>
          <p:cNvGraphicFramePr>
            <a:graphicFrameLocks noGrp="1"/>
          </p:cNvGraphicFramePr>
          <p:nvPr>
            <p:extLst>
              <p:ext uri="{D42A27DB-BD31-4B8C-83A1-F6EECF244321}">
                <p14:modId xmlns:p14="http://schemas.microsoft.com/office/powerpoint/2010/main" val="2962624317"/>
              </p:ext>
            </p:extLst>
          </p:nvPr>
        </p:nvGraphicFramePr>
        <p:xfrm>
          <a:off x="1288900" y="4816484"/>
          <a:ext cx="10058401" cy="1381760"/>
        </p:xfrm>
        <a:graphic>
          <a:graphicData uri="http://schemas.openxmlformats.org/drawingml/2006/table">
            <a:tbl>
              <a:tblPr firstRow="1" bandRow="1">
                <a:tableStyleId>{5C22544A-7EE6-4342-B048-85BDC9FD1C3A}</a:tableStyleId>
              </a:tblPr>
              <a:tblGrid>
                <a:gridCol w="2696705">
                  <a:extLst>
                    <a:ext uri="{9D8B030D-6E8A-4147-A177-3AD203B41FA5}">
                      <a16:colId xmlns:a16="http://schemas.microsoft.com/office/drawing/2014/main" val="2025548962"/>
                    </a:ext>
                  </a:extLst>
                </a:gridCol>
                <a:gridCol w="7361696">
                  <a:extLst>
                    <a:ext uri="{9D8B030D-6E8A-4147-A177-3AD203B41FA5}">
                      <a16:colId xmlns:a16="http://schemas.microsoft.com/office/drawing/2014/main" val="3696547654"/>
                    </a:ext>
                  </a:extLst>
                </a:gridCol>
              </a:tblGrid>
              <a:tr h="741680">
                <a:tc>
                  <a:txBody>
                    <a:bodyPr/>
                    <a:lstStyle/>
                    <a:p>
                      <a:pPr marL="0" algn="l" defTabSz="914400" rtl="0" eaLnBrk="1" latinLnBrk="0" hangingPunct="1"/>
                      <a:endParaRPr lang="en-US" sz="1800" kern="1200" dirty="0">
                        <a:solidFill>
                          <a:schemeClr val="dk1"/>
                        </a:solidFill>
                        <a:latin typeface="+mn-lt"/>
                        <a:ea typeface="+mn-ea"/>
                        <a:cs typeface="+mn-cs"/>
                      </a:endParaRPr>
                    </a:p>
                  </a:txBody>
                  <a:tcPr>
                    <a:solidFill>
                      <a:srgbClr val="E6CCCF"/>
                    </a:solidFill>
                  </a:tcPr>
                </a:tc>
                <a:tc>
                  <a:txBody>
                    <a:bodyPr/>
                    <a:lstStyle/>
                    <a:p>
                      <a:pPr marL="0" algn="l" defTabSz="914400" rtl="0" eaLnBrk="1" latinLnBrk="0" hangingPunct="1"/>
                      <a:r>
                        <a:rPr lang="el-GR" sz="1800" b="0" kern="1200" dirty="0">
                          <a:solidFill>
                            <a:schemeClr val="dk1"/>
                          </a:solidFill>
                          <a:latin typeface="+mn-lt"/>
                          <a:ea typeface="+mn-ea"/>
                          <a:cs typeface="+mn-cs"/>
                        </a:rPr>
                        <a:t>ΣΤΡΑΤΗΓΙΚΟ ΣΧΕΔΙΟ ΜΕΤΑΦΟΡΩΝ και ΕΤΟΙΜΑΣΙΑ ΣΜΠΕ</a:t>
                      </a:r>
                      <a:endParaRPr lang="en-US" sz="1800" b="0" kern="1200" dirty="0">
                        <a:solidFill>
                          <a:schemeClr val="dk1"/>
                        </a:solidFill>
                        <a:latin typeface="+mn-lt"/>
                        <a:ea typeface="+mn-ea"/>
                        <a:cs typeface="+mn-cs"/>
                      </a:endParaRPr>
                    </a:p>
                    <a:p>
                      <a:r>
                        <a:rPr lang="el-GR" sz="1800" b="0" kern="1200" dirty="0">
                          <a:solidFill>
                            <a:schemeClr val="dk1"/>
                          </a:solidFill>
                          <a:latin typeface="+mn-lt"/>
                          <a:ea typeface="+mn-ea"/>
                          <a:cs typeface="+mn-cs"/>
                        </a:rPr>
                        <a:t>ΣΤΡΑΤΗΓΙΚΟ ΣΧΕΔΙΟ ΑΠΕ και ΕΤΟΙΜΑΣΙΑ ΣΜΠΕ</a:t>
                      </a:r>
                      <a:endParaRPr lang="en-US" sz="1800" b="0" kern="1200" dirty="0">
                        <a:solidFill>
                          <a:schemeClr val="dk1"/>
                        </a:solidFill>
                        <a:latin typeface="+mn-lt"/>
                        <a:ea typeface="+mn-ea"/>
                        <a:cs typeface="+mn-cs"/>
                      </a:endParaRPr>
                    </a:p>
                  </a:txBody>
                  <a:tcPr>
                    <a:solidFill>
                      <a:srgbClr val="E6CCCF"/>
                    </a:solidFill>
                  </a:tcPr>
                </a:tc>
                <a:extLst>
                  <a:ext uri="{0D108BD9-81ED-4DB2-BD59-A6C34878D82A}">
                    <a16:rowId xmlns:a16="http://schemas.microsoft.com/office/drawing/2014/main" val="560571388"/>
                  </a:ext>
                </a:extLst>
              </a:tr>
              <a:tr h="370840">
                <a:tc>
                  <a:txBody>
                    <a:bodyPr/>
                    <a:lstStyle/>
                    <a:p>
                      <a:r>
                        <a:rPr lang="el-GR" dirty="0"/>
                        <a:t>ΑΠΟΒΛΗΤΑ</a:t>
                      </a:r>
                      <a:endParaRPr lang="en-US" dirty="0"/>
                    </a:p>
                  </a:txBody>
                  <a:tcPr>
                    <a:solidFill>
                      <a:srgbClr val="F3E7E9"/>
                    </a:solidFill>
                  </a:tcPr>
                </a:tc>
                <a:tc>
                  <a:txBody>
                    <a:bodyPr/>
                    <a:lstStyle/>
                    <a:p>
                      <a:r>
                        <a:rPr lang="el-GR" dirty="0"/>
                        <a:t>ΕΘΝΙΚΟ ΣΧΕΔΙΟ ΠΡΟΛΗΨΗΣ ΔΗΜΙΟΥΡΓΙΑΣ ΑΠΟΒΛΗΤΩΝ – ΕΓΚΕΚΡΙΜΕΝΗ ΣΜΠΕ</a:t>
                      </a:r>
                      <a:endParaRPr lang="en-US" dirty="0"/>
                    </a:p>
                  </a:txBody>
                  <a:tcPr>
                    <a:solidFill>
                      <a:srgbClr val="F3E7E9"/>
                    </a:solidFill>
                  </a:tcPr>
                </a:tc>
                <a:extLst>
                  <a:ext uri="{0D108BD9-81ED-4DB2-BD59-A6C34878D82A}">
                    <a16:rowId xmlns:a16="http://schemas.microsoft.com/office/drawing/2014/main" val="3585493506"/>
                  </a:ext>
                </a:extLst>
              </a:tr>
            </a:tbl>
          </a:graphicData>
        </a:graphic>
      </p:graphicFrame>
    </p:spTree>
    <p:extLst>
      <p:ext uri="{BB962C8B-B14F-4D97-AF65-F5344CB8AC3E}">
        <p14:creationId xmlns:p14="http://schemas.microsoft.com/office/powerpoint/2010/main" val="280675364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844699" y="195085"/>
            <a:ext cx="10856521" cy="517838"/>
          </a:xfrm>
        </p:spPr>
        <p:txBody>
          <a:bodyPr>
            <a:normAutofit fontScale="90000"/>
          </a:bodyPr>
          <a:lstStyle/>
          <a:p>
            <a:pPr algn="ctr"/>
            <a:r>
              <a:rPr lang="el-GR" dirty="0"/>
              <a:t>ΠΕΡΙΒΑΛΛΟΝΤΙΚΟΙ ΣΤΟΧΟΙ – ΚΡΙΤΗΡΙΑ (ΑΠΕ)</a:t>
            </a:r>
            <a:endParaRPr lang="en-US" dirty="0"/>
          </a:p>
        </p:txBody>
      </p:sp>
      <p:graphicFrame>
        <p:nvGraphicFramePr>
          <p:cNvPr id="3" name="Table 2">
            <a:extLst>
              <a:ext uri="{FF2B5EF4-FFF2-40B4-BE49-F238E27FC236}">
                <a16:creationId xmlns:a16="http://schemas.microsoft.com/office/drawing/2014/main" id="{39D47FB5-B3D3-46B8-9852-9B5A0D101D11}"/>
              </a:ext>
            </a:extLst>
          </p:cNvPr>
          <p:cNvGraphicFramePr>
            <a:graphicFrameLocks noGrp="1"/>
          </p:cNvGraphicFramePr>
          <p:nvPr>
            <p:extLst>
              <p:ext uri="{D42A27DB-BD31-4B8C-83A1-F6EECF244321}">
                <p14:modId xmlns:p14="http://schemas.microsoft.com/office/powerpoint/2010/main" val="2902366970"/>
              </p:ext>
            </p:extLst>
          </p:nvPr>
        </p:nvGraphicFramePr>
        <p:xfrm>
          <a:off x="755563" y="712923"/>
          <a:ext cx="11034792" cy="6045454"/>
        </p:xfrm>
        <a:graphic>
          <a:graphicData uri="http://schemas.openxmlformats.org/drawingml/2006/table">
            <a:tbl>
              <a:tblPr firstRow="1" firstCol="1" bandRow="1">
                <a:tableStyleId>{5C22544A-7EE6-4342-B048-85BDC9FD1C3A}</a:tableStyleId>
              </a:tblPr>
              <a:tblGrid>
                <a:gridCol w="2536073">
                  <a:extLst>
                    <a:ext uri="{9D8B030D-6E8A-4147-A177-3AD203B41FA5}">
                      <a16:colId xmlns:a16="http://schemas.microsoft.com/office/drawing/2014/main" val="3519497013"/>
                    </a:ext>
                  </a:extLst>
                </a:gridCol>
                <a:gridCol w="3572919">
                  <a:extLst>
                    <a:ext uri="{9D8B030D-6E8A-4147-A177-3AD203B41FA5}">
                      <a16:colId xmlns:a16="http://schemas.microsoft.com/office/drawing/2014/main" val="1956317401"/>
                    </a:ext>
                  </a:extLst>
                </a:gridCol>
                <a:gridCol w="4925800">
                  <a:extLst>
                    <a:ext uri="{9D8B030D-6E8A-4147-A177-3AD203B41FA5}">
                      <a16:colId xmlns:a16="http://schemas.microsoft.com/office/drawing/2014/main" val="1196881680"/>
                    </a:ext>
                  </a:extLst>
                </a:gridCol>
              </a:tblGrid>
              <a:tr h="156085">
                <a:tc>
                  <a:txBody>
                    <a:bodyPr/>
                    <a:lstStyle/>
                    <a:p>
                      <a:pPr marL="0" marR="0">
                        <a:spcBef>
                          <a:spcPts val="0"/>
                        </a:spcBef>
                        <a:spcAft>
                          <a:spcPts val="0"/>
                        </a:spcAft>
                      </a:pPr>
                      <a:r>
                        <a:rPr lang="el-GR" sz="1050">
                          <a:effectLst/>
                        </a:rPr>
                        <a:t>ΠΑΡΑΜΕΤΡΟΣ</a:t>
                      </a:r>
                      <a:endParaRPr lang="en-US" sz="1050">
                        <a:effectLst/>
                      </a:endParaRPr>
                    </a:p>
                    <a:p>
                      <a:pPr marL="0" marR="0">
                        <a:spcBef>
                          <a:spcPts val="0"/>
                        </a:spcBef>
                        <a:spcAft>
                          <a:spcPts val="0"/>
                        </a:spcAft>
                      </a:pPr>
                      <a:r>
                        <a:rPr lang="el-GR" sz="1050">
                          <a:effectLst/>
                        </a:rPr>
                        <a:t> </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spcBef>
                          <a:spcPts val="0"/>
                        </a:spcBef>
                        <a:spcAft>
                          <a:spcPts val="0"/>
                        </a:spcAft>
                      </a:pPr>
                      <a:r>
                        <a:rPr lang="el-GR" sz="1050">
                          <a:effectLst/>
                        </a:rPr>
                        <a:t>ΠΕΡΙΒΑΛΛΟΝΤΙΚΟΣ ΣΤΟΧΟΣ</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spcBef>
                          <a:spcPts val="0"/>
                        </a:spcBef>
                        <a:spcAft>
                          <a:spcPts val="0"/>
                        </a:spcAft>
                      </a:pPr>
                      <a:r>
                        <a:rPr lang="el-GR" sz="1050" dirty="0">
                          <a:effectLst/>
                        </a:rPr>
                        <a:t>ΠΕΡΙΒΑΛΛΟΝΤΙΚΑ ΚΡΙΤΗΡΙΑ ΑΞΙΟΛΟΓΗΣΗΣ</a:t>
                      </a:r>
                      <a:endParaRPr lang="en-US" sz="1050" dirty="0">
                        <a:effectLst/>
                        <a:latin typeface="Times New Roman" panose="02020603050405020304" pitchFamily="18" charset="0"/>
                        <a:ea typeface="Times New Roman" panose="02020603050405020304" pitchFamily="18" charset="0"/>
                      </a:endParaRPr>
                    </a:p>
                  </a:txBody>
                  <a:tcPr marL="29266" marR="29266" marT="0" marB="0"/>
                </a:tc>
                <a:extLst>
                  <a:ext uri="{0D108BD9-81ED-4DB2-BD59-A6C34878D82A}">
                    <a16:rowId xmlns:a16="http://schemas.microsoft.com/office/drawing/2014/main" val="3406806687"/>
                  </a:ext>
                </a:extLst>
              </a:tr>
              <a:tr h="596157">
                <a:tc>
                  <a:txBody>
                    <a:bodyPr/>
                    <a:lstStyle/>
                    <a:p>
                      <a:pPr marL="0" marR="0" algn="just">
                        <a:spcBef>
                          <a:spcPts val="0"/>
                        </a:spcBef>
                        <a:spcAft>
                          <a:spcPts val="0"/>
                        </a:spcAft>
                      </a:pPr>
                      <a:r>
                        <a:rPr lang="el-GR" sz="1050">
                          <a:effectLst/>
                        </a:rPr>
                        <a:t>Βιοποικιλότητα – χλωρίδα - πανίδα</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25400" marR="0" algn="just" eaLnBrk="0" hangingPunct="0">
                        <a:lnSpc>
                          <a:spcPts val="1015"/>
                        </a:lnSpc>
                        <a:spcBef>
                          <a:spcPts val="0"/>
                        </a:spcBef>
                        <a:spcAft>
                          <a:spcPts val="0"/>
                        </a:spcAft>
                      </a:pPr>
                      <a:r>
                        <a:rPr lang="el-GR" sz="1000" dirty="0">
                          <a:effectLst/>
                          <a:latin typeface="Calibri" panose="020F0502020204030204" pitchFamily="34" charset="0"/>
                          <a:cs typeface="Calibri" panose="020F0502020204030204" pitchFamily="34" charset="0"/>
                        </a:rPr>
                        <a:t>Προστασία, διατήρηση</a:t>
                      </a:r>
                      <a:r>
                        <a:rPr lang="el-GR" sz="1000" spc="-40" dirty="0">
                          <a:effectLst/>
                          <a:latin typeface="Calibri" panose="020F0502020204030204" pitchFamily="34" charset="0"/>
                          <a:cs typeface="Calibri" panose="020F0502020204030204" pitchFamily="34" charset="0"/>
                        </a:rPr>
                        <a:t> και διαχείριση της </a:t>
                      </a:r>
                      <a:r>
                        <a:rPr lang="el-GR" sz="1000" dirty="0">
                          <a:effectLst/>
                          <a:latin typeface="Calibri" panose="020F0502020204030204" pitchFamily="34" charset="0"/>
                          <a:cs typeface="Calibri" panose="020F0502020204030204" pitchFamily="34" charset="0"/>
                        </a:rPr>
                        <a:t>βιοποικ</a:t>
                      </a:r>
                      <a:r>
                        <a:rPr lang="el-GR" sz="1000" spc="5" dirty="0">
                          <a:effectLst/>
                          <a:latin typeface="Calibri" panose="020F0502020204030204" pitchFamily="34" charset="0"/>
                          <a:cs typeface="Calibri" panose="020F0502020204030204" pitchFamily="34" charset="0"/>
                        </a:rPr>
                        <a:t>ι</a:t>
                      </a:r>
                      <a:r>
                        <a:rPr lang="el-GR" sz="1000" spc="-5" dirty="0">
                          <a:effectLst/>
                          <a:latin typeface="Calibri" panose="020F0502020204030204" pitchFamily="34" charset="0"/>
                          <a:cs typeface="Calibri" panose="020F0502020204030204" pitchFamily="34" charset="0"/>
                        </a:rPr>
                        <a:t>λ</a:t>
                      </a:r>
                      <a:r>
                        <a:rPr lang="el-GR" sz="1000" dirty="0">
                          <a:effectLst/>
                          <a:latin typeface="Calibri" panose="020F0502020204030204" pitchFamily="34" charset="0"/>
                          <a:cs typeface="Calibri" panose="020F0502020204030204" pitchFamily="34" charset="0"/>
                        </a:rPr>
                        <a:t>ότητ</a:t>
                      </a:r>
                      <a:r>
                        <a:rPr lang="el-GR" sz="1000" spc="5" dirty="0">
                          <a:effectLst/>
                          <a:latin typeface="Calibri" panose="020F0502020204030204" pitchFamily="34" charset="0"/>
                          <a:cs typeface="Calibri" panose="020F0502020204030204" pitchFamily="34" charset="0"/>
                        </a:rPr>
                        <a:t>α</a:t>
                      </a:r>
                      <a:r>
                        <a:rPr lang="el-GR" sz="1000" dirty="0">
                          <a:effectLst/>
                          <a:latin typeface="Calibri" panose="020F0502020204030204" pitchFamily="34" charset="0"/>
                          <a:cs typeface="Calibri" panose="020F0502020204030204" pitchFamily="34" charset="0"/>
                        </a:rPr>
                        <a:t>ς</a:t>
                      </a:r>
                      <a:r>
                        <a:rPr lang="el-GR" sz="1000" spc="-40" dirty="0">
                          <a:effectLst/>
                          <a:latin typeface="Calibri" panose="020F0502020204030204" pitchFamily="34" charset="0"/>
                          <a:cs typeface="Calibri" panose="020F0502020204030204" pitchFamily="34" charset="0"/>
                        </a:rPr>
                        <a:t> και αποφυγή απώλειας οικοσυστημάτων </a:t>
                      </a:r>
                      <a:r>
                        <a:rPr lang="el-GR" sz="1000" dirty="0">
                          <a:effectLst/>
                          <a:latin typeface="Calibri" panose="020F0502020204030204" pitchFamily="34" charset="0"/>
                          <a:cs typeface="Calibri" panose="020F0502020204030204" pitchFamily="34" charset="0"/>
                        </a:rPr>
                        <a:t>σε</a:t>
                      </a:r>
                      <a:r>
                        <a:rPr lang="el-GR" sz="1000" spc="-35"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συμφω</a:t>
                      </a:r>
                      <a:r>
                        <a:rPr lang="el-GR" sz="1000" spc="-5" dirty="0">
                          <a:effectLst/>
                          <a:latin typeface="Calibri" panose="020F0502020204030204" pitchFamily="34" charset="0"/>
                          <a:cs typeface="Calibri" panose="020F0502020204030204" pitchFamily="34" charset="0"/>
                        </a:rPr>
                        <a:t>ν</a:t>
                      </a:r>
                      <a:r>
                        <a:rPr lang="el-GR" sz="1000" dirty="0">
                          <a:effectLst/>
                          <a:latin typeface="Calibri" panose="020F0502020204030204" pitchFamily="34" charset="0"/>
                          <a:cs typeface="Calibri" panose="020F0502020204030204" pitchFamily="34" charset="0"/>
                        </a:rPr>
                        <a:t>ία</a:t>
                      </a:r>
                      <a:r>
                        <a:rPr lang="el-GR" sz="1000" spc="-45" dirty="0">
                          <a:effectLst/>
                          <a:latin typeface="Calibri" panose="020F0502020204030204" pitchFamily="34" charset="0"/>
                          <a:cs typeface="Calibri" panose="020F0502020204030204" pitchFamily="34" charset="0"/>
                        </a:rPr>
                        <a:t> </a:t>
                      </a:r>
                      <a:r>
                        <a:rPr lang="el-GR" sz="1000" spc="5" dirty="0">
                          <a:effectLst/>
                          <a:latin typeface="Calibri" panose="020F0502020204030204" pitchFamily="34" charset="0"/>
                          <a:cs typeface="Calibri" panose="020F0502020204030204" pitchFamily="34" charset="0"/>
                        </a:rPr>
                        <a:t>μ</a:t>
                      </a:r>
                      <a:r>
                        <a:rPr lang="el-GR" sz="1000" dirty="0">
                          <a:effectLst/>
                          <a:latin typeface="Calibri" panose="020F0502020204030204" pitchFamily="34" charset="0"/>
                          <a:cs typeface="Calibri" panose="020F0502020204030204" pitchFamily="34" charset="0"/>
                        </a:rPr>
                        <a:t>ε</a:t>
                      </a:r>
                      <a:r>
                        <a:rPr lang="el-GR" sz="1000" spc="-35"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την</a:t>
                      </a:r>
                      <a:r>
                        <a:rPr lang="el-GR" sz="1000" spc="-40" dirty="0">
                          <a:effectLst/>
                          <a:latin typeface="Calibri" panose="020F0502020204030204" pitchFamily="34" charset="0"/>
                          <a:cs typeface="Calibri" panose="020F0502020204030204" pitchFamily="34" charset="0"/>
                        </a:rPr>
                        <a:t> </a:t>
                      </a:r>
                      <a:r>
                        <a:rPr lang="el-GR" sz="1000" spc="15" dirty="0">
                          <a:effectLst/>
                          <a:latin typeface="Calibri" panose="020F0502020204030204" pitchFamily="34" charset="0"/>
                          <a:cs typeface="Calibri" panose="020F0502020204030204" pitchFamily="34" charset="0"/>
                        </a:rPr>
                        <a:t>Ο</a:t>
                      </a:r>
                      <a:r>
                        <a:rPr lang="el-GR" sz="1000" spc="-5" dirty="0">
                          <a:effectLst/>
                          <a:latin typeface="Calibri" panose="020F0502020204030204" pitchFamily="34" charset="0"/>
                          <a:cs typeface="Calibri" panose="020F0502020204030204" pitchFamily="34" charset="0"/>
                        </a:rPr>
                        <a:t>δ</a:t>
                      </a:r>
                      <a:r>
                        <a:rPr lang="el-GR" sz="1000" dirty="0">
                          <a:effectLst/>
                          <a:latin typeface="Calibri" panose="020F0502020204030204" pitchFamily="34" charset="0"/>
                          <a:cs typeface="Calibri" panose="020F0502020204030204" pitchFamily="34" charset="0"/>
                        </a:rPr>
                        <a:t>ηγία για</a:t>
                      </a:r>
                      <a:r>
                        <a:rPr lang="el-GR" sz="1000" spc="-25"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τους</a:t>
                      </a:r>
                      <a:r>
                        <a:rPr lang="el-GR" sz="1000" spc="-25" dirty="0">
                          <a:effectLst/>
                          <a:latin typeface="Calibri" panose="020F0502020204030204" pitchFamily="34" charset="0"/>
                          <a:cs typeface="Calibri" panose="020F0502020204030204" pitchFamily="34" charset="0"/>
                        </a:rPr>
                        <a:t> </a:t>
                      </a:r>
                      <a:r>
                        <a:rPr lang="el-GR" sz="1000" dirty="0" err="1">
                          <a:effectLst/>
                          <a:latin typeface="Calibri" panose="020F0502020204030204" pitchFamily="34" charset="0"/>
                          <a:cs typeface="Calibri" panose="020F0502020204030204" pitchFamily="34" charset="0"/>
                        </a:rPr>
                        <a:t>Οικ</a:t>
                      </a:r>
                      <a:r>
                        <a:rPr lang="el-GR" sz="1000" spc="5" dirty="0" err="1">
                          <a:effectLst/>
                          <a:latin typeface="Calibri" panose="020F0502020204030204" pitchFamily="34" charset="0"/>
                          <a:cs typeface="Calibri" panose="020F0502020204030204" pitchFamily="34" charset="0"/>
                        </a:rPr>
                        <a:t>ο</a:t>
                      </a:r>
                      <a:r>
                        <a:rPr lang="el-GR" sz="1000" dirty="0" err="1">
                          <a:effectLst/>
                          <a:latin typeface="Calibri" panose="020F0502020204030204" pitchFamily="34" charset="0"/>
                          <a:cs typeface="Calibri" panose="020F0502020204030204" pitchFamily="34" charset="0"/>
                        </a:rPr>
                        <a:t>τόπ</a:t>
                      </a:r>
                      <a:r>
                        <a:rPr lang="el-GR" sz="1000" spc="5" dirty="0" err="1">
                          <a:effectLst/>
                          <a:latin typeface="Calibri" panose="020F0502020204030204" pitchFamily="34" charset="0"/>
                          <a:cs typeface="Calibri" panose="020F0502020204030204" pitchFamily="34" charset="0"/>
                        </a:rPr>
                        <a:t>ο</a:t>
                      </a:r>
                      <a:r>
                        <a:rPr lang="el-GR" sz="1000" dirty="0" err="1">
                          <a:effectLst/>
                          <a:latin typeface="Calibri" panose="020F0502020204030204" pitchFamily="34" charset="0"/>
                          <a:cs typeface="Calibri" panose="020F0502020204030204" pitchFamily="34" charset="0"/>
                        </a:rPr>
                        <a:t>υς</a:t>
                      </a:r>
                      <a:r>
                        <a:rPr lang="el-GR" sz="1000" spc="-25"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και</a:t>
                      </a:r>
                      <a:r>
                        <a:rPr lang="el-GR" sz="1000" spc="-25"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την</a:t>
                      </a:r>
                      <a:r>
                        <a:rPr lang="el-GR" sz="1000" spc="-15"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Ο</a:t>
                      </a:r>
                      <a:r>
                        <a:rPr lang="el-GR" sz="1000" spc="-5" dirty="0">
                          <a:effectLst/>
                          <a:latin typeface="Calibri" panose="020F0502020204030204" pitchFamily="34" charset="0"/>
                          <a:cs typeface="Calibri" panose="020F0502020204030204" pitchFamily="34" charset="0"/>
                        </a:rPr>
                        <a:t>δ</a:t>
                      </a:r>
                      <a:r>
                        <a:rPr lang="el-GR" sz="1000" dirty="0">
                          <a:effectLst/>
                          <a:latin typeface="Calibri" panose="020F0502020204030204" pitchFamily="34" charset="0"/>
                          <a:cs typeface="Calibri" panose="020F0502020204030204" pitchFamily="34" charset="0"/>
                        </a:rPr>
                        <a:t>ηγία</a:t>
                      </a:r>
                      <a:r>
                        <a:rPr lang="el-GR" sz="1000" spc="-20" dirty="0">
                          <a:effectLst/>
                          <a:latin typeface="Calibri" panose="020F0502020204030204" pitchFamily="34" charset="0"/>
                          <a:cs typeface="Calibri" panose="020F0502020204030204" pitchFamily="34" charset="0"/>
                        </a:rPr>
                        <a:t> </a:t>
                      </a:r>
                      <a:r>
                        <a:rPr lang="el-GR" sz="1000" dirty="0">
                          <a:effectLst/>
                          <a:latin typeface="Calibri" panose="020F0502020204030204" pitchFamily="34" charset="0"/>
                          <a:cs typeface="Calibri" panose="020F0502020204030204" pitchFamily="34" charset="0"/>
                        </a:rPr>
                        <a:t>για</a:t>
                      </a:r>
                      <a:r>
                        <a:rPr lang="el-GR" sz="1000" spc="-25" dirty="0">
                          <a:effectLst/>
                          <a:latin typeface="Calibri" panose="020F0502020204030204" pitchFamily="34" charset="0"/>
                          <a:cs typeface="Calibri" panose="020F0502020204030204" pitchFamily="34" charset="0"/>
                        </a:rPr>
                        <a:t> </a:t>
                      </a:r>
                      <a:r>
                        <a:rPr lang="el-GR" sz="1000" spc="10" dirty="0">
                          <a:effectLst/>
                          <a:latin typeface="Calibri" panose="020F0502020204030204" pitchFamily="34" charset="0"/>
                          <a:cs typeface="Calibri" panose="020F0502020204030204" pitchFamily="34" charset="0"/>
                        </a:rPr>
                        <a:t>τ</a:t>
                      </a:r>
                      <a:r>
                        <a:rPr lang="el-GR" sz="1000" dirty="0">
                          <a:effectLst/>
                          <a:latin typeface="Calibri" panose="020F0502020204030204" pitchFamily="34" charset="0"/>
                          <a:cs typeface="Calibri" panose="020F0502020204030204" pitchFamily="34" charset="0"/>
                        </a:rPr>
                        <a:t>α</a:t>
                      </a:r>
                      <a:r>
                        <a:rPr lang="el-GR" sz="1000" spc="-25" dirty="0">
                          <a:effectLst/>
                          <a:latin typeface="Calibri" panose="020F0502020204030204" pitchFamily="34" charset="0"/>
                          <a:cs typeface="Calibri" panose="020F0502020204030204" pitchFamily="34" charset="0"/>
                        </a:rPr>
                        <a:t> </a:t>
                      </a:r>
                      <a:r>
                        <a:rPr lang="el-GR" sz="1000" spc="5" dirty="0">
                          <a:effectLst/>
                          <a:latin typeface="Calibri" panose="020F0502020204030204" pitchFamily="34" charset="0"/>
                          <a:cs typeface="Calibri" panose="020F0502020204030204" pitchFamily="34" charset="0"/>
                        </a:rPr>
                        <a:t>Π</a:t>
                      </a:r>
                      <a:r>
                        <a:rPr lang="el-GR" sz="1000" dirty="0">
                          <a:effectLst/>
                          <a:latin typeface="Calibri" panose="020F0502020204030204" pitchFamily="34" charset="0"/>
                          <a:cs typeface="Calibri" panose="020F0502020204030204" pitchFamily="34" charset="0"/>
                        </a:rPr>
                        <a:t>τη</a:t>
                      </a:r>
                      <a:r>
                        <a:rPr lang="el-GR" sz="1000" spc="-5" dirty="0">
                          <a:effectLst/>
                          <a:latin typeface="Calibri" panose="020F0502020204030204" pitchFamily="34" charset="0"/>
                          <a:cs typeface="Calibri" panose="020F0502020204030204" pitchFamily="34" charset="0"/>
                        </a:rPr>
                        <a:t>ν</a:t>
                      </a:r>
                      <a:r>
                        <a:rPr lang="el-GR" sz="1000" dirty="0">
                          <a:effectLst/>
                          <a:latin typeface="Calibri" panose="020F0502020204030204" pitchFamily="34" charset="0"/>
                          <a:cs typeface="Calibri" panose="020F0502020204030204" pitchFamily="34" charset="0"/>
                        </a:rPr>
                        <a:t>ά</a:t>
                      </a:r>
                      <a:endParaRPr lang="en-US" sz="105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0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00" spc="5" dirty="0">
                          <a:effectLst/>
                          <a:latin typeface="Calibri" panose="020F0502020204030204" pitchFamily="34" charset="0"/>
                          <a:cs typeface="Calibri" panose="020F0502020204030204" pitchFamily="34" charset="0"/>
                        </a:rPr>
                        <a:t>Αποφυγή μείωσης του αριθμού και της δυνατότητας εξάπλωσης των απειλούμενων ειδών και των ενδημικών ειδών</a:t>
                      </a:r>
                      <a:endParaRPr lang="en-US" sz="105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00" spc="5"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00" spc="5" dirty="0">
                          <a:effectLst/>
                          <a:latin typeface="Calibri" panose="020F0502020204030204" pitchFamily="34" charset="0"/>
                          <a:cs typeface="Calibri" panose="020F0502020204030204" pitchFamily="34" charset="0"/>
                        </a:rPr>
                        <a:t>Διατήρηση και / ή αύξηση της συνολικής έκτασης δασικών οικοσυστημάτων</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eaLnBrk="0" hangingPunct="0">
                        <a:lnSpc>
                          <a:spcPts val="1015"/>
                        </a:lnSpc>
                        <a:spcBef>
                          <a:spcPts val="0"/>
                        </a:spcBef>
                        <a:spcAft>
                          <a:spcPts val="0"/>
                        </a:spcAft>
                      </a:pPr>
                      <a:r>
                        <a:rPr lang="el-GR" sz="1000">
                          <a:effectLst/>
                          <a:latin typeface="Calibri" panose="020F0502020204030204" pitchFamily="34" charset="0"/>
                          <a:cs typeface="Calibri" panose="020F0502020204030204" pitchFamily="34" charset="0"/>
                        </a:rPr>
                        <a:t>Ποσ</a:t>
                      </a:r>
                      <a:r>
                        <a:rPr lang="el-GR" sz="1000" spc="5">
                          <a:effectLst/>
                          <a:latin typeface="Calibri" panose="020F0502020204030204" pitchFamily="34" charset="0"/>
                          <a:cs typeface="Calibri" panose="020F0502020204030204" pitchFamily="34" charset="0"/>
                        </a:rPr>
                        <a:t>ο</a:t>
                      </a:r>
                      <a:r>
                        <a:rPr lang="el-GR" sz="1000">
                          <a:effectLst/>
                          <a:latin typeface="Calibri" panose="020F0502020204030204" pitchFamily="34" charset="0"/>
                          <a:cs typeface="Calibri" panose="020F0502020204030204" pitchFamily="34" charset="0"/>
                        </a:rPr>
                        <a:t>σ</a:t>
                      </a:r>
                      <a:r>
                        <a:rPr lang="el-GR" sz="1000" spc="-15">
                          <a:effectLst/>
                          <a:latin typeface="Calibri" panose="020F0502020204030204" pitchFamily="34" charset="0"/>
                          <a:cs typeface="Calibri" panose="020F0502020204030204" pitchFamily="34" charset="0"/>
                        </a:rPr>
                        <a:t>τ</a:t>
                      </a:r>
                      <a:r>
                        <a:rPr lang="el-GR" sz="1000">
                          <a:effectLst/>
                          <a:latin typeface="Calibri" panose="020F0502020204030204" pitchFamily="34" charset="0"/>
                          <a:cs typeface="Calibri" panose="020F0502020204030204" pitchFamily="34" charset="0"/>
                        </a:rPr>
                        <a:t>ό τ</a:t>
                      </a:r>
                      <a:r>
                        <a:rPr lang="el-GR" sz="1000" spc="-10">
                          <a:effectLst/>
                          <a:latin typeface="Calibri" panose="020F0502020204030204" pitchFamily="34" charset="0"/>
                          <a:cs typeface="Calibri" panose="020F0502020204030204" pitchFamily="34" charset="0"/>
                        </a:rPr>
                        <a:t>ο</a:t>
                      </a:r>
                      <a:r>
                        <a:rPr lang="el-GR" sz="1000">
                          <a:effectLst/>
                          <a:latin typeface="Calibri" panose="020F0502020204030204" pitchFamily="34" charset="0"/>
                          <a:cs typeface="Calibri" panose="020F0502020204030204" pitchFamily="34" charset="0"/>
                        </a:rPr>
                        <a:t>υ </a:t>
                      </a:r>
                      <a:r>
                        <a:rPr lang="el-GR" sz="1000" spc="5">
                          <a:effectLst/>
                          <a:latin typeface="Calibri" panose="020F0502020204030204" pitchFamily="34" charset="0"/>
                          <a:cs typeface="Calibri" panose="020F0502020204030204" pitchFamily="34" charset="0"/>
                        </a:rPr>
                        <a:t>α</a:t>
                      </a:r>
                      <a:r>
                        <a:rPr lang="el-GR" sz="1000">
                          <a:effectLst/>
                          <a:latin typeface="Calibri" panose="020F0502020204030204" pitchFamily="34" charset="0"/>
                          <a:cs typeface="Calibri" panose="020F0502020204030204" pitchFamily="34" charset="0"/>
                        </a:rPr>
                        <a:t>ριθ</a:t>
                      </a:r>
                      <a:r>
                        <a:rPr lang="el-GR" sz="1000" spc="-15">
                          <a:effectLst/>
                          <a:latin typeface="Calibri" panose="020F0502020204030204" pitchFamily="34" charset="0"/>
                          <a:cs typeface="Calibri" panose="020F0502020204030204" pitchFamily="34" charset="0"/>
                        </a:rPr>
                        <a:t>μ</a:t>
                      </a:r>
                      <a:r>
                        <a:rPr lang="el-GR" sz="1000">
                          <a:effectLst/>
                          <a:latin typeface="Calibri" panose="020F0502020204030204" pitchFamily="34" charset="0"/>
                          <a:cs typeface="Calibri" panose="020F0502020204030204" pitchFamily="34" charset="0"/>
                        </a:rPr>
                        <a:t>ού των</a:t>
                      </a:r>
                      <a:r>
                        <a:rPr lang="el-GR" sz="1000" spc="-5">
                          <a:effectLst/>
                          <a:latin typeface="Calibri" panose="020F0502020204030204" pitchFamily="34" charset="0"/>
                          <a:cs typeface="Calibri" panose="020F0502020204030204" pitchFamily="34" charset="0"/>
                        </a:rPr>
                        <a:t> </a:t>
                      </a:r>
                      <a:r>
                        <a:rPr lang="el-GR" sz="1000" spc="-15">
                          <a:effectLst/>
                          <a:latin typeface="Calibri" panose="020F0502020204030204" pitchFamily="34" charset="0"/>
                          <a:cs typeface="Calibri" panose="020F0502020204030204" pitchFamily="34" charset="0"/>
                        </a:rPr>
                        <a:t>έ</a:t>
                      </a:r>
                      <a:r>
                        <a:rPr lang="el-GR" sz="1000">
                          <a:effectLst/>
                          <a:latin typeface="Calibri" panose="020F0502020204030204" pitchFamily="34" charset="0"/>
                          <a:cs typeface="Calibri" panose="020F0502020204030204" pitchFamily="34" charset="0"/>
                        </a:rPr>
                        <a:t>ρ</a:t>
                      </a:r>
                      <a:r>
                        <a:rPr lang="el-GR" sz="1000" spc="-10">
                          <a:effectLst/>
                          <a:latin typeface="Calibri" panose="020F0502020204030204" pitchFamily="34" charset="0"/>
                          <a:cs typeface="Calibri" panose="020F0502020204030204" pitchFamily="34" charset="0"/>
                        </a:rPr>
                        <a:t>γ</a:t>
                      </a:r>
                      <a:r>
                        <a:rPr lang="el-GR" sz="1000">
                          <a:effectLst/>
                          <a:latin typeface="Calibri" panose="020F0502020204030204" pitchFamily="34" charset="0"/>
                          <a:cs typeface="Calibri" panose="020F0502020204030204" pitchFamily="34" charset="0"/>
                        </a:rPr>
                        <a:t>ων </a:t>
                      </a:r>
                      <a:r>
                        <a:rPr lang="el-GR" sz="1000" spc="-5">
                          <a:effectLst/>
                          <a:latin typeface="Calibri" panose="020F0502020204030204" pitchFamily="34" charset="0"/>
                          <a:cs typeface="Calibri" panose="020F0502020204030204" pitchFamily="34" charset="0"/>
                        </a:rPr>
                        <a:t>π</a:t>
                      </a:r>
                      <a:r>
                        <a:rPr lang="el-GR" sz="1000">
                          <a:effectLst/>
                          <a:latin typeface="Calibri" panose="020F0502020204030204" pitchFamily="34" charset="0"/>
                          <a:cs typeface="Calibri" panose="020F0502020204030204" pitchFamily="34" charset="0"/>
                        </a:rPr>
                        <a:t>ου βρ</a:t>
                      </a:r>
                      <a:r>
                        <a:rPr lang="el-GR" sz="1000" spc="5">
                          <a:effectLst/>
                          <a:latin typeface="Calibri" panose="020F0502020204030204" pitchFamily="34" charset="0"/>
                          <a:cs typeface="Calibri" panose="020F0502020204030204" pitchFamily="34" charset="0"/>
                        </a:rPr>
                        <a:t>ί</a:t>
                      </a:r>
                      <a:r>
                        <a:rPr lang="el-GR" sz="1000">
                          <a:effectLst/>
                          <a:latin typeface="Calibri" panose="020F0502020204030204" pitchFamily="34" charset="0"/>
                          <a:cs typeface="Calibri" panose="020F0502020204030204" pitchFamily="34" charset="0"/>
                        </a:rPr>
                        <a:t>σκον</a:t>
                      </a:r>
                      <a:r>
                        <a:rPr lang="el-GR" sz="1000" spc="-15">
                          <a:effectLst/>
                          <a:latin typeface="Calibri" panose="020F0502020204030204" pitchFamily="34" charset="0"/>
                          <a:cs typeface="Calibri" panose="020F0502020204030204" pitchFamily="34" charset="0"/>
                        </a:rPr>
                        <a:t>τ</a:t>
                      </a:r>
                      <a:r>
                        <a:rPr lang="el-GR" sz="1000">
                          <a:effectLst/>
                          <a:latin typeface="Calibri" panose="020F0502020204030204" pitchFamily="34" charset="0"/>
                          <a:cs typeface="Calibri" panose="020F0502020204030204" pitchFamily="34" charset="0"/>
                        </a:rPr>
                        <a:t>αι μ</a:t>
                      </a:r>
                      <a:r>
                        <a:rPr lang="el-GR" sz="1000" spc="-5">
                          <a:effectLst/>
                          <a:latin typeface="Calibri" panose="020F0502020204030204" pitchFamily="34" charset="0"/>
                          <a:cs typeface="Calibri" panose="020F0502020204030204" pitchFamily="34" charset="0"/>
                        </a:rPr>
                        <a:t>έ</a:t>
                      </a:r>
                      <a:r>
                        <a:rPr lang="el-GR" sz="1000">
                          <a:effectLst/>
                          <a:latin typeface="Calibri" panose="020F0502020204030204" pitchFamily="34" charset="0"/>
                          <a:cs typeface="Calibri" panose="020F0502020204030204" pitchFamily="34" charset="0"/>
                        </a:rPr>
                        <a:t>σα</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ή</a:t>
                      </a:r>
                      <a:r>
                        <a:rPr lang="el-GR" sz="1000" spc="-10">
                          <a:effectLst/>
                          <a:latin typeface="Calibri" panose="020F0502020204030204" pitchFamily="34" charset="0"/>
                          <a:cs typeface="Calibri" panose="020F0502020204030204" pitchFamily="34" charset="0"/>
                        </a:rPr>
                        <a:t> π</a:t>
                      </a:r>
                      <a:r>
                        <a:rPr lang="el-GR" sz="1000">
                          <a:effectLst/>
                          <a:latin typeface="Calibri" panose="020F0502020204030204" pitchFamily="34" charset="0"/>
                          <a:cs typeface="Calibri" panose="020F0502020204030204" pitchFamily="34" charset="0"/>
                        </a:rPr>
                        <a:t>ο</a:t>
                      </a:r>
                      <a:r>
                        <a:rPr lang="el-GR" sz="1000" spc="-10">
                          <a:effectLst/>
                          <a:latin typeface="Calibri" panose="020F0502020204030204" pitchFamily="34" charset="0"/>
                          <a:cs typeface="Calibri" panose="020F0502020204030204" pitchFamily="34" charset="0"/>
                        </a:rPr>
                        <a:t>λ</a:t>
                      </a:r>
                      <a:r>
                        <a:rPr lang="el-GR" sz="1000">
                          <a:effectLst/>
                          <a:latin typeface="Calibri" panose="020F0502020204030204" pitchFamily="34" charset="0"/>
                          <a:cs typeface="Calibri" panose="020F0502020204030204" pitchFamily="34" charset="0"/>
                        </a:rPr>
                        <a:t>ύ κον</a:t>
                      </a:r>
                      <a:r>
                        <a:rPr lang="el-GR" sz="1000" spc="-15">
                          <a:effectLst/>
                          <a:latin typeface="Calibri" panose="020F0502020204030204" pitchFamily="34" charset="0"/>
                          <a:cs typeface="Calibri" panose="020F0502020204030204" pitchFamily="34" charset="0"/>
                        </a:rPr>
                        <a:t>τ</a:t>
                      </a:r>
                      <a:r>
                        <a:rPr lang="el-GR" sz="1000">
                          <a:effectLst/>
                          <a:latin typeface="Calibri" panose="020F0502020204030204" pitchFamily="34" charset="0"/>
                          <a:cs typeface="Calibri" panose="020F0502020204030204" pitchFamily="34" charset="0"/>
                        </a:rPr>
                        <a:t>ά σε </a:t>
                      </a:r>
                      <a:r>
                        <a:rPr lang="el-GR" sz="1000" spc="-10">
                          <a:effectLst/>
                          <a:latin typeface="Calibri" panose="020F0502020204030204" pitchFamily="34" charset="0"/>
                          <a:cs typeface="Calibri" panose="020F0502020204030204" pitchFamily="34" charset="0"/>
                        </a:rPr>
                        <a:t>π</a:t>
                      </a:r>
                      <a:r>
                        <a:rPr lang="el-GR" sz="1000">
                          <a:effectLst/>
                          <a:latin typeface="Calibri" panose="020F0502020204030204" pitchFamily="34" charset="0"/>
                          <a:cs typeface="Calibri" panose="020F0502020204030204" pitchFamily="34" charset="0"/>
                        </a:rPr>
                        <a:t>ε</a:t>
                      </a:r>
                      <a:r>
                        <a:rPr lang="el-GR" sz="1000" spc="-5">
                          <a:effectLst/>
                          <a:latin typeface="Calibri" panose="020F0502020204030204" pitchFamily="34" charset="0"/>
                          <a:cs typeface="Calibri" panose="020F0502020204030204" pitchFamily="34" charset="0"/>
                        </a:rPr>
                        <a:t>ρ</a:t>
                      </a:r>
                      <a:r>
                        <a:rPr lang="el-GR" sz="1000">
                          <a:effectLst/>
                          <a:latin typeface="Calibri" panose="020F0502020204030204" pitchFamily="34" charset="0"/>
                          <a:cs typeface="Calibri" panose="020F0502020204030204" pitchFamily="34" charset="0"/>
                        </a:rPr>
                        <a:t>ιοχές</a:t>
                      </a:r>
                      <a:r>
                        <a:rPr lang="el-GR" sz="1000" spc="-5">
                          <a:effectLst/>
                          <a:latin typeface="Calibri" panose="020F0502020204030204" pitchFamily="34" charset="0"/>
                          <a:cs typeface="Calibri" panose="020F0502020204030204" pitchFamily="34" charset="0"/>
                        </a:rPr>
                        <a:t> </a:t>
                      </a:r>
                      <a:r>
                        <a:rPr lang="en-US" sz="1000" spc="-5">
                          <a:effectLst/>
                          <a:latin typeface="Calibri" panose="020F0502020204030204" pitchFamily="34" charset="0"/>
                          <a:cs typeface="Calibri" panose="020F0502020204030204" pitchFamily="34" charset="0"/>
                        </a:rPr>
                        <a:t>N</a:t>
                      </a:r>
                      <a:r>
                        <a:rPr lang="en-US" sz="1000">
                          <a:effectLst/>
                          <a:latin typeface="Calibri" panose="020F0502020204030204" pitchFamily="34" charset="0"/>
                          <a:cs typeface="Calibri" panose="020F0502020204030204" pitchFamily="34" charset="0"/>
                        </a:rPr>
                        <a:t>at</a:t>
                      </a:r>
                      <a:r>
                        <a:rPr lang="en-US" sz="1000" spc="-10">
                          <a:effectLst/>
                          <a:latin typeface="Calibri" panose="020F0502020204030204" pitchFamily="34" charset="0"/>
                          <a:cs typeface="Calibri" panose="020F0502020204030204" pitchFamily="34" charset="0"/>
                        </a:rPr>
                        <a:t>u</a:t>
                      </a:r>
                      <a:r>
                        <a:rPr lang="en-US" sz="1000">
                          <a:effectLst/>
                          <a:latin typeface="Calibri" panose="020F0502020204030204" pitchFamily="34" charset="0"/>
                          <a:cs typeface="Calibri" panose="020F0502020204030204" pitchFamily="34" charset="0"/>
                        </a:rPr>
                        <a:t>ra</a:t>
                      </a:r>
                      <a:r>
                        <a:rPr lang="el-GR" sz="1000">
                          <a:effectLst/>
                          <a:latin typeface="Calibri" panose="020F0502020204030204" pitchFamily="34" charset="0"/>
                          <a:cs typeface="Calibri" panose="020F0502020204030204" pitchFamily="34" charset="0"/>
                        </a:rPr>
                        <a:t> 2000 σε σχέση</a:t>
                      </a:r>
                      <a:r>
                        <a:rPr lang="el-GR" sz="1000" spc="-5">
                          <a:effectLst/>
                          <a:latin typeface="Calibri" panose="020F0502020204030204" pitchFamily="34" charset="0"/>
                          <a:cs typeface="Calibri" panose="020F0502020204030204" pitchFamily="34" charset="0"/>
                        </a:rPr>
                        <a:t> </a:t>
                      </a:r>
                      <a:r>
                        <a:rPr lang="el-GR" sz="1000" spc="5">
                          <a:effectLst/>
                          <a:latin typeface="Calibri" panose="020F0502020204030204" pitchFamily="34" charset="0"/>
                          <a:cs typeface="Calibri" panose="020F0502020204030204" pitchFamily="34" charset="0"/>
                        </a:rPr>
                        <a:t>μ</a:t>
                      </a:r>
                      <a:r>
                        <a:rPr lang="el-GR" sz="1000">
                          <a:effectLst/>
                          <a:latin typeface="Calibri" panose="020F0502020204030204" pitchFamily="34" charset="0"/>
                          <a:cs typeface="Calibri" panose="020F0502020204030204" pitchFamily="34" charset="0"/>
                        </a:rPr>
                        <a:t>ε</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το σ</a:t>
                      </a:r>
                      <a:r>
                        <a:rPr lang="el-GR" sz="1000" spc="5">
                          <a:effectLst/>
                          <a:latin typeface="Calibri" panose="020F0502020204030204" pitchFamily="34" charset="0"/>
                          <a:cs typeface="Calibri" panose="020F0502020204030204" pitchFamily="34" charset="0"/>
                        </a:rPr>
                        <a:t>ύ</a:t>
                      </a:r>
                      <a:r>
                        <a:rPr lang="el-GR" sz="1000" spc="-10">
                          <a:effectLst/>
                          <a:latin typeface="Calibri" panose="020F0502020204030204" pitchFamily="34" charset="0"/>
                          <a:cs typeface="Calibri" panose="020F0502020204030204" pitchFamily="34" charset="0"/>
                        </a:rPr>
                        <a:t>ν</a:t>
                      </a:r>
                      <a:r>
                        <a:rPr lang="el-GR" sz="1000">
                          <a:effectLst/>
                          <a:latin typeface="Calibri" panose="020F0502020204030204" pitchFamily="34" charset="0"/>
                          <a:cs typeface="Calibri" panose="020F0502020204030204" pitchFamily="34" charset="0"/>
                        </a:rPr>
                        <a:t>ολο των έρ</a:t>
                      </a:r>
                      <a:r>
                        <a:rPr lang="el-GR" sz="1000" spc="-10">
                          <a:effectLst/>
                          <a:latin typeface="Calibri" panose="020F0502020204030204" pitchFamily="34" charset="0"/>
                          <a:cs typeface="Calibri" panose="020F0502020204030204" pitchFamily="34" charset="0"/>
                        </a:rPr>
                        <a:t>γ</a:t>
                      </a:r>
                      <a:r>
                        <a:rPr lang="el-GR" sz="1000">
                          <a:effectLst/>
                          <a:latin typeface="Calibri" panose="020F0502020204030204" pitchFamily="34" charset="0"/>
                          <a:cs typeface="Calibri" panose="020F0502020204030204" pitchFamily="34" charset="0"/>
                        </a:rPr>
                        <a:t>ων</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τ</a:t>
                      </a:r>
                      <a:r>
                        <a:rPr lang="el-GR" sz="1000" spc="-5">
                          <a:effectLst/>
                          <a:latin typeface="Calibri" panose="020F0502020204030204" pitchFamily="34" charset="0"/>
                          <a:cs typeface="Calibri" panose="020F0502020204030204" pitchFamily="34" charset="0"/>
                        </a:rPr>
                        <a:t>ο</a:t>
                      </a:r>
                      <a:r>
                        <a:rPr lang="el-GR" sz="1000">
                          <a:effectLst/>
                          <a:latin typeface="Calibri" panose="020F0502020204030204" pitchFamily="34" charset="0"/>
                          <a:cs typeface="Calibri" panose="020F0502020204030204" pitchFamily="34" charset="0"/>
                        </a:rPr>
                        <a:t>υ </a:t>
                      </a:r>
                      <a:r>
                        <a:rPr lang="el-GR" sz="1000" spc="10">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Σχεδίου της κάθε </a:t>
                      </a:r>
                      <a:r>
                        <a:rPr lang="el-GR" sz="1000" spc="-5">
                          <a:effectLst/>
                          <a:latin typeface="Calibri" panose="020F0502020204030204" pitchFamily="34" charset="0"/>
                          <a:cs typeface="Calibri" panose="020F0502020204030204" pitchFamily="34" charset="0"/>
                        </a:rPr>
                        <a:t>π</a:t>
                      </a:r>
                      <a:r>
                        <a:rPr lang="el-GR" sz="1000">
                          <a:effectLst/>
                          <a:latin typeface="Calibri" panose="020F0502020204030204" pitchFamily="34" charset="0"/>
                          <a:cs typeface="Calibri" panose="020F0502020204030204" pitchFamily="34" charset="0"/>
                        </a:rPr>
                        <a:t>ε</a:t>
                      </a:r>
                      <a:r>
                        <a:rPr lang="el-GR" sz="1000" spc="-5">
                          <a:effectLst/>
                          <a:latin typeface="Calibri" panose="020F0502020204030204" pitchFamily="34" charset="0"/>
                          <a:cs typeface="Calibri" panose="020F0502020204030204" pitchFamily="34" charset="0"/>
                        </a:rPr>
                        <a:t>ρ</a:t>
                      </a:r>
                      <a:r>
                        <a:rPr lang="el-GR" sz="1000">
                          <a:effectLst/>
                          <a:latin typeface="Calibri" panose="020F0502020204030204" pitchFamily="34" charset="0"/>
                          <a:cs typeface="Calibri" panose="020F0502020204030204" pitchFamily="34" charset="0"/>
                        </a:rPr>
                        <a:t>ιοχή</a:t>
                      </a:r>
                      <a:r>
                        <a:rPr lang="el-GR" sz="1000" spc="-10">
                          <a:effectLst/>
                          <a:latin typeface="Calibri" panose="020F0502020204030204" pitchFamily="34" charset="0"/>
                          <a:cs typeface="Calibri" panose="020F0502020204030204" pitchFamily="34" charset="0"/>
                        </a:rPr>
                        <a:t>ς</a:t>
                      </a:r>
                      <a:r>
                        <a:rPr lang="el-GR" sz="1000">
                          <a:effectLst/>
                          <a:latin typeface="Calibri" panose="020F0502020204030204" pitchFamily="34" charset="0"/>
                          <a:cs typeface="Calibri" panose="020F0502020204030204" pitchFamily="34" charset="0"/>
                        </a:rPr>
                        <a:t>.</a:t>
                      </a:r>
                      <a:endParaRPr lang="en-US" sz="1050">
                        <a:effectLst/>
                        <a:latin typeface="Calibri" panose="020F0502020204030204" pitchFamily="34" charset="0"/>
                        <a:cs typeface="Calibri" panose="020F0502020204030204" pitchFamily="34" charset="0"/>
                      </a:endParaRPr>
                    </a:p>
                    <a:p>
                      <a:pPr marL="0" marR="0" algn="just" eaLnBrk="0" hangingPunct="0">
                        <a:lnSpc>
                          <a:spcPts val="600"/>
                        </a:lnSpc>
                        <a:spcBef>
                          <a:spcPts val="10"/>
                        </a:spcBef>
                        <a:spcAft>
                          <a:spcPts val="0"/>
                        </a:spcAft>
                      </a:pPr>
                      <a:r>
                        <a:rPr lang="el-GR" sz="100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cs typeface="Calibri" panose="020F0502020204030204" pitchFamily="34" charset="0"/>
                      </a:endParaRPr>
                    </a:p>
                    <a:p>
                      <a:pPr marL="0" marR="272415" algn="just" eaLnBrk="0" hangingPunct="0">
                        <a:spcBef>
                          <a:spcPts val="0"/>
                        </a:spcBef>
                        <a:spcAft>
                          <a:spcPts val="0"/>
                        </a:spcAft>
                      </a:pPr>
                      <a:r>
                        <a:rPr lang="el-GR" sz="1000">
                          <a:effectLst/>
                          <a:latin typeface="Calibri" panose="020F0502020204030204" pitchFamily="34" charset="0"/>
                          <a:cs typeface="Calibri" panose="020F0502020204030204" pitchFamily="34" charset="0"/>
                        </a:rPr>
                        <a:t>Ποσ</a:t>
                      </a:r>
                      <a:r>
                        <a:rPr lang="el-GR" sz="1000" spc="5">
                          <a:effectLst/>
                          <a:latin typeface="Calibri" panose="020F0502020204030204" pitchFamily="34" charset="0"/>
                          <a:cs typeface="Calibri" panose="020F0502020204030204" pitchFamily="34" charset="0"/>
                        </a:rPr>
                        <a:t>ο</a:t>
                      </a:r>
                      <a:r>
                        <a:rPr lang="el-GR" sz="1000">
                          <a:effectLst/>
                          <a:latin typeface="Calibri" panose="020F0502020204030204" pitchFamily="34" charset="0"/>
                          <a:cs typeface="Calibri" panose="020F0502020204030204" pitchFamily="34" charset="0"/>
                        </a:rPr>
                        <a:t>σ</a:t>
                      </a:r>
                      <a:r>
                        <a:rPr lang="el-GR" sz="1000" spc="-15">
                          <a:effectLst/>
                          <a:latin typeface="Calibri" panose="020F0502020204030204" pitchFamily="34" charset="0"/>
                          <a:cs typeface="Calibri" panose="020F0502020204030204" pitchFamily="34" charset="0"/>
                        </a:rPr>
                        <a:t>τ</a:t>
                      </a:r>
                      <a:r>
                        <a:rPr lang="el-GR" sz="1000">
                          <a:effectLst/>
                          <a:latin typeface="Calibri" panose="020F0502020204030204" pitchFamily="34" charset="0"/>
                          <a:cs typeface="Calibri" panose="020F0502020204030204" pitchFamily="34" charset="0"/>
                        </a:rPr>
                        <a:t>ό τ</a:t>
                      </a:r>
                      <a:r>
                        <a:rPr lang="el-GR" sz="1000" spc="-10">
                          <a:effectLst/>
                          <a:latin typeface="Calibri" panose="020F0502020204030204" pitchFamily="34" charset="0"/>
                          <a:cs typeface="Calibri" panose="020F0502020204030204" pitchFamily="34" charset="0"/>
                        </a:rPr>
                        <a:t>ο</a:t>
                      </a:r>
                      <a:r>
                        <a:rPr lang="el-GR" sz="1000">
                          <a:effectLst/>
                          <a:latin typeface="Calibri" panose="020F0502020204030204" pitchFamily="34" charset="0"/>
                          <a:cs typeface="Calibri" panose="020F0502020204030204" pitchFamily="34" charset="0"/>
                        </a:rPr>
                        <a:t>υ</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αριθ</a:t>
                      </a:r>
                      <a:r>
                        <a:rPr lang="el-GR" sz="1000" spc="-15">
                          <a:effectLst/>
                          <a:latin typeface="Calibri" panose="020F0502020204030204" pitchFamily="34" charset="0"/>
                          <a:cs typeface="Calibri" panose="020F0502020204030204" pitchFamily="34" charset="0"/>
                        </a:rPr>
                        <a:t>μ</a:t>
                      </a:r>
                      <a:r>
                        <a:rPr lang="el-GR" sz="1000">
                          <a:effectLst/>
                          <a:latin typeface="Calibri" panose="020F0502020204030204" pitchFamily="34" charset="0"/>
                          <a:cs typeface="Calibri" panose="020F0502020204030204" pitchFamily="34" charset="0"/>
                        </a:rPr>
                        <a:t>ού</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τ</a:t>
                      </a:r>
                      <a:r>
                        <a:rPr lang="el-GR" sz="1000" spc="-5">
                          <a:effectLst/>
                          <a:latin typeface="Calibri" panose="020F0502020204030204" pitchFamily="34" charset="0"/>
                          <a:cs typeface="Calibri" panose="020F0502020204030204" pitchFamily="34" charset="0"/>
                        </a:rPr>
                        <a:t>ω</a:t>
                      </a:r>
                      <a:r>
                        <a:rPr lang="el-GR" sz="1000">
                          <a:effectLst/>
                          <a:latin typeface="Calibri" panose="020F0502020204030204" pitchFamily="34" charset="0"/>
                          <a:cs typeface="Calibri" panose="020F0502020204030204" pitchFamily="34" charset="0"/>
                        </a:rPr>
                        <a:t>ν</a:t>
                      </a:r>
                      <a:r>
                        <a:rPr lang="el-GR" sz="1000" spc="-5">
                          <a:effectLst/>
                          <a:latin typeface="Calibri" panose="020F0502020204030204" pitchFamily="34" charset="0"/>
                          <a:cs typeface="Calibri" panose="020F0502020204030204" pitchFamily="34" charset="0"/>
                        </a:rPr>
                        <a:t> </a:t>
                      </a:r>
                      <a:r>
                        <a:rPr lang="el-GR" sz="1000" spc="-15">
                          <a:effectLst/>
                          <a:latin typeface="Calibri" panose="020F0502020204030204" pitchFamily="34" charset="0"/>
                          <a:cs typeface="Calibri" panose="020F0502020204030204" pitchFamily="34" charset="0"/>
                        </a:rPr>
                        <a:t>έ</a:t>
                      </a:r>
                      <a:r>
                        <a:rPr lang="el-GR" sz="1000">
                          <a:effectLst/>
                          <a:latin typeface="Calibri" panose="020F0502020204030204" pitchFamily="34" charset="0"/>
                          <a:cs typeface="Calibri" panose="020F0502020204030204" pitchFamily="34" charset="0"/>
                        </a:rPr>
                        <a:t>ρ</a:t>
                      </a:r>
                      <a:r>
                        <a:rPr lang="el-GR" sz="1000" spc="-10">
                          <a:effectLst/>
                          <a:latin typeface="Calibri" panose="020F0502020204030204" pitchFamily="34" charset="0"/>
                          <a:cs typeface="Calibri" panose="020F0502020204030204" pitchFamily="34" charset="0"/>
                        </a:rPr>
                        <a:t>γ</a:t>
                      </a:r>
                      <a:r>
                        <a:rPr lang="el-GR" sz="1000">
                          <a:effectLst/>
                          <a:latin typeface="Calibri" panose="020F0502020204030204" pitchFamily="34" charset="0"/>
                          <a:cs typeface="Calibri" panose="020F0502020204030204" pitchFamily="34" charset="0"/>
                        </a:rPr>
                        <a:t>ων </a:t>
                      </a:r>
                      <a:r>
                        <a:rPr lang="el-GR" sz="1000" spc="-5">
                          <a:effectLst/>
                          <a:latin typeface="Calibri" panose="020F0502020204030204" pitchFamily="34" charset="0"/>
                          <a:cs typeface="Calibri" panose="020F0502020204030204" pitchFamily="34" charset="0"/>
                        </a:rPr>
                        <a:t>π</a:t>
                      </a:r>
                      <a:r>
                        <a:rPr lang="el-GR" sz="1000">
                          <a:effectLst/>
                          <a:latin typeface="Calibri" panose="020F0502020204030204" pitchFamily="34" charset="0"/>
                          <a:cs typeface="Calibri" panose="020F0502020204030204" pitchFamily="34" charset="0"/>
                        </a:rPr>
                        <a:t>ου βρ</a:t>
                      </a:r>
                      <a:r>
                        <a:rPr lang="el-GR" sz="1000" spc="5">
                          <a:effectLst/>
                          <a:latin typeface="Calibri" panose="020F0502020204030204" pitchFamily="34" charset="0"/>
                          <a:cs typeface="Calibri" panose="020F0502020204030204" pitchFamily="34" charset="0"/>
                        </a:rPr>
                        <a:t>ί</a:t>
                      </a:r>
                      <a:r>
                        <a:rPr lang="el-GR" sz="1000">
                          <a:effectLst/>
                          <a:latin typeface="Calibri" panose="020F0502020204030204" pitchFamily="34" charset="0"/>
                          <a:cs typeface="Calibri" panose="020F0502020204030204" pitchFamily="34" charset="0"/>
                        </a:rPr>
                        <a:t>σκον</a:t>
                      </a:r>
                      <a:r>
                        <a:rPr lang="el-GR" sz="1000" spc="-15">
                          <a:effectLst/>
                          <a:latin typeface="Calibri" panose="020F0502020204030204" pitchFamily="34" charset="0"/>
                          <a:cs typeface="Calibri" panose="020F0502020204030204" pitchFamily="34" charset="0"/>
                        </a:rPr>
                        <a:t>τ</a:t>
                      </a:r>
                      <a:r>
                        <a:rPr lang="el-GR" sz="1000">
                          <a:effectLst/>
                          <a:latin typeface="Calibri" panose="020F0502020204030204" pitchFamily="34" charset="0"/>
                          <a:cs typeface="Calibri" panose="020F0502020204030204" pitchFamily="34" charset="0"/>
                        </a:rPr>
                        <a:t>αι μ</a:t>
                      </a:r>
                      <a:r>
                        <a:rPr lang="el-GR" sz="1000" spc="-5">
                          <a:effectLst/>
                          <a:latin typeface="Calibri" panose="020F0502020204030204" pitchFamily="34" charset="0"/>
                          <a:cs typeface="Calibri" panose="020F0502020204030204" pitchFamily="34" charset="0"/>
                        </a:rPr>
                        <a:t>έ</a:t>
                      </a:r>
                      <a:r>
                        <a:rPr lang="el-GR" sz="1000">
                          <a:effectLst/>
                          <a:latin typeface="Calibri" panose="020F0502020204030204" pitchFamily="34" charset="0"/>
                          <a:cs typeface="Calibri" panose="020F0502020204030204" pitchFamily="34" charset="0"/>
                        </a:rPr>
                        <a:t>σα</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ή</a:t>
                      </a:r>
                      <a:r>
                        <a:rPr lang="el-GR" sz="1000" spc="-10">
                          <a:effectLst/>
                          <a:latin typeface="Calibri" panose="020F0502020204030204" pitchFamily="34" charset="0"/>
                          <a:cs typeface="Calibri" panose="020F0502020204030204" pitchFamily="34" charset="0"/>
                        </a:rPr>
                        <a:t> π</a:t>
                      </a:r>
                      <a:r>
                        <a:rPr lang="el-GR" sz="1000">
                          <a:effectLst/>
                          <a:latin typeface="Calibri" panose="020F0502020204030204" pitchFamily="34" charset="0"/>
                          <a:cs typeface="Calibri" panose="020F0502020204030204" pitchFamily="34" charset="0"/>
                        </a:rPr>
                        <a:t>ο</a:t>
                      </a:r>
                      <a:r>
                        <a:rPr lang="el-GR" sz="1000" spc="-10">
                          <a:effectLst/>
                          <a:latin typeface="Calibri" panose="020F0502020204030204" pitchFamily="34" charset="0"/>
                          <a:cs typeface="Calibri" panose="020F0502020204030204" pitchFamily="34" charset="0"/>
                        </a:rPr>
                        <a:t>λ</a:t>
                      </a:r>
                      <a:r>
                        <a:rPr lang="el-GR" sz="1000">
                          <a:effectLst/>
                          <a:latin typeface="Calibri" panose="020F0502020204030204" pitchFamily="34" charset="0"/>
                          <a:cs typeface="Calibri" panose="020F0502020204030204" pitchFamily="34" charset="0"/>
                        </a:rPr>
                        <a:t>ύ κον</a:t>
                      </a:r>
                      <a:r>
                        <a:rPr lang="el-GR" sz="1000" spc="-15">
                          <a:effectLst/>
                          <a:latin typeface="Calibri" panose="020F0502020204030204" pitchFamily="34" charset="0"/>
                          <a:cs typeface="Calibri" panose="020F0502020204030204" pitchFamily="34" charset="0"/>
                        </a:rPr>
                        <a:t>τ</a:t>
                      </a:r>
                      <a:r>
                        <a:rPr lang="el-GR" sz="1000">
                          <a:effectLst/>
                          <a:latin typeface="Calibri" panose="020F0502020204030204" pitchFamily="34" charset="0"/>
                          <a:cs typeface="Calibri" panose="020F0502020204030204" pitchFamily="34" charset="0"/>
                        </a:rPr>
                        <a:t>ά σε κ</a:t>
                      </a:r>
                      <a:r>
                        <a:rPr lang="el-GR" sz="1000" spc="-5">
                          <a:effectLst/>
                          <a:latin typeface="Calibri" panose="020F0502020204030204" pitchFamily="34" charset="0"/>
                          <a:cs typeface="Calibri" panose="020F0502020204030204" pitchFamily="34" charset="0"/>
                        </a:rPr>
                        <a:t>ρ</a:t>
                      </a:r>
                      <a:r>
                        <a:rPr lang="el-GR" sz="1000">
                          <a:effectLst/>
                          <a:latin typeface="Calibri" panose="020F0502020204030204" pitchFamily="34" charset="0"/>
                          <a:cs typeface="Calibri" panose="020F0502020204030204" pitchFamily="34" charset="0"/>
                        </a:rPr>
                        <a:t>ίσ</a:t>
                      </a:r>
                      <a:r>
                        <a:rPr lang="el-GR" sz="1000" spc="5">
                          <a:effectLst/>
                          <a:latin typeface="Calibri" panose="020F0502020204030204" pitchFamily="34" charset="0"/>
                          <a:cs typeface="Calibri" panose="020F0502020204030204" pitchFamily="34" charset="0"/>
                        </a:rPr>
                        <a:t>ι</a:t>
                      </a:r>
                      <a:r>
                        <a:rPr lang="el-GR" sz="1000" spc="-5">
                          <a:effectLst/>
                          <a:latin typeface="Calibri" panose="020F0502020204030204" pitchFamily="34" charset="0"/>
                          <a:cs typeface="Calibri" panose="020F0502020204030204" pitchFamily="34" charset="0"/>
                        </a:rPr>
                        <a:t>μ</a:t>
                      </a:r>
                      <a:r>
                        <a:rPr lang="el-GR" sz="1000">
                          <a:effectLst/>
                          <a:latin typeface="Calibri" panose="020F0502020204030204" pitchFamily="34" charset="0"/>
                          <a:cs typeface="Calibri" panose="020F0502020204030204" pitchFamily="34" charset="0"/>
                        </a:rPr>
                        <a:t>α ενδ</a:t>
                      </a:r>
                      <a:r>
                        <a:rPr lang="el-GR" sz="1000" spc="-10">
                          <a:effectLst/>
                          <a:latin typeface="Calibri" panose="020F0502020204030204" pitchFamily="34" charset="0"/>
                          <a:cs typeface="Calibri" panose="020F0502020204030204" pitchFamily="34" charset="0"/>
                        </a:rPr>
                        <a:t>ι</a:t>
                      </a:r>
                      <a:r>
                        <a:rPr lang="el-GR" sz="1000">
                          <a:effectLst/>
                          <a:latin typeface="Calibri" panose="020F0502020204030204" pitchFamily="34" charset="0"/>
                          <a:cs typeface="Calibri" panose="020F0502020204030204" pitchFamily="34" charset="0"/>
                        </a:rPr>
                        <a:t>αιτ</a:t>
                      </a:r>
                      <a:r>
                        <a:rPr lang="el-GR" sz="1000" spc="-5">
                          <a:effectLst/>
                          <a:latin typeface="Calibri" panose="020F0502020204030204" pitchFamily="34" charset="0"/>
                          <a:cs typeface="Calibri" panose="020F0502020204030204" pitchFamily="34" charset="0"/>
                        </a:rPr>
                        <a:t>ήμ</a:t>
                      </a:r>
                      <a:r>
                        <a:rPr lang="el-GR" sz="1000">
                          <a:effectLst/>
                          <a:latin typeface="Calibri" panose="020F0502020204030204" pitchFamily="34" charset="0"/>
                          <a:cs typeface="Calibri" panose="020F0502020204030204" pitchFamily="34" charset="0"/>
                        </a:rPr>
                        <a:t>ατα</a:t>
                      </a:r>
                      <a:r>
                        <a:rPr lang="el-GR" sz="1000" spc="10">
                          <a:effectLst/>
                          <a:latin typeface="Calibri" panose="020F0502020204030204" pitchFamily="34" charset="0"/>
                          <a:cs typeface="Calibri" panose="020F0502020204030204" pitchFamily="34" charset="0"/>
                        </a:rPr>
                        <a:t> </a:t>
                      </a:r>
                      <a:r>
                        <a:rPr lang="el-GR" sz="1000" spc="-15">
                          <a:effectLst/>
                          <a:latin typeface="Calibri" panose="020F0502020204030204" pitchFamily="34" charset="0"/>
                          <a:cs typeface="Calibri" panose="020F0502020204030204" pitchFamily="34" charset="0"/>
                        </a:rPr>
                        <a:t>ε</a:t>
                      </a:r>
                      <a:r>
                        <a:rPr lang="el-GR" sz="1000">
                          <a:effectLst/>
                          <a:latin typeface="Calibri" panose="020F0502020204030204" pitchFamily="34" charset="0"/>
                          <a:cs typeface="Calibri" panose="020F0502020204030204" pitchFamily="34" charset="0"/>
                        </a:rPr>
                        <a:t>ι</a:t>
                      </a:r>
                      <a:r>
                        <a:rPr lang="el-GR" sz="1000" spc="-5">
                          <a:effectLst/>
                          <a:latin typeface="Calibri" panose="020F0502020204030204" pitchFamily="34" charset="0"/>
                          <a:cs typeface="Calibri" panose="020F0502020204030204" pitchFamily="34" charset="0"/>
                        </a:rPr>
                        <a:t>δ</a:t>
                      </a:r>
                      <a:r>
                        <a:rPr lang="el-GR" sz="1000">
                          <a:effectLst/>
                          <a:latin typeface="Calibri" panose="020F0502020204030204" pitchFamily="34" charset="0"/>
                          <a:cs typeface="Calibri" panose="020F0502020204030204" pitchFamily="34" charset="0"/>
                        </a:rPr>
                        <a:t>ών </a:t>
                      </a:r>
                      <a:r>
                        <a:rPr lang="el-GR" sz="1000" spc="5">
                          <a:effectLst/>
                          <a:latin typeface="Calibri" panose="020F0502020204030204" pitchFamily="34" charset="0"/>
                          <a:cs typeface="Calibri" panose="020F0502020204030204" pitchFamily="34" charset="0"/>
                        </a:rPr>
                        <a:t>ο</a:t>
                      </a:r>
                      <a:r>
                        <a:rPr lang="el-GR" sz="1000">
                          <a:effectLst/>
                          <a:latin typeface="Calibri" panose="020F0502020204030204" pitchFamily="34" charset="0"/>
                          <a:cs typeface="Calibri" panose="020F0502020204030204" pitchFamily="34" charset="0"/>
                        </a:rPr>
                        <a:t>ρ</a:t>
                      </a:r>
                      <a:r>
                        <a:rPr lang="el-GR" sz="1000" spc="-10">
                          <a:effectLst/>
                          <a:latin typeface="Calibri" panose="020F0502020204030204" pitchFamily="34" charset="0"/>
                          <a:cs typeface="Calibri" panose="020F0502020204030204" pitchFamily="34" charset="0"/>
                        </a:rPr>
                        <a:t>νι</a:t>
                      </a:r>
                      <a:r>
                        <a:rPr lang="el-GR" sz="1000">
                          <a:effectLst/>
                          <a:latin typeface="Calibri" panose="020F0502020204030204" pitchFamily="34" charset="0"/>
                          <a:cs typeface="Calibri" panose="020F0502020204030204" pitchFamily="34" charset="0"/>
                        </a:rPr>
                        <a:t>θ</a:t>
                      </a:r>
                      <a:r>
                        <a:rPr lang="el-GR" sz="1000" spc="5">
                          <a:effectLst/>
                          <a:latin typeface="Calibri" panose="020F0502020204030204" pitchFamily="34" charset="0"/>
                          <a:cs typeface="Calibri" panose="020F0502020204030204" pitchFamily="34" charset="0"/>
                        </a:rPr>
                        <a:t>ο</a:t>
                      </a:r>
                      <a:r>
                        <a:rPr lang="el-GR" sz="1000" spc="-10">
                          <a:effectLst/>
                          <a:latin typeface="Calibri" panose="020F0502020204030204" pitchFamily="34" charset="0"/>
                          <a:cs typeface="Calibri" panose="020F0502020204030204" pitchFamily="34" charset="0"/>
                        </a:rPr>
                        <a:t>π</a:t>
                      </a:r>
                      <a:r>
                        <a:rPr lang="el-GR" sz="1000">
                          <a:effectLst/>
                          <a:latin typeface="Calibri" panose="020F0502020204030204" pitchFamily="34" charset="0"/>
                          <a:cs typeface="Calibri" panose="020F0502020204030204" pitchFamily="34" charset="0"/>
                        </a:rPr>
                        <a:t>ανί</a:t>
                      </a:r>
                      <a:r>
                        <a:rPr lang="el-GR" sz="1000" spc="-5">
                          <a:effectLst/>
                          <a:latin typeface="Calibri" panose="020F0502020204030204" pitchFamily="34" charset="0"/>
                          <a:cs typeface="Calibri" panose="020F0502020204030204" pitchFamily="34" charset="0"/>
                        </a:rPr>
                        <a:t>δ</a:t>
                      </a:r>
                      <a:r>
                        <a:rPr lang="el-GR" sz="1000" spc="-10">
                          <a:effectLst/>
                          <a:latin typeface="Calibri" panose="020F0502020204030204" pitchFamily="34" charset="0"/>
                          <a:cs typeface="Calibri" panose="020F0502020204030204" pitchFamily="34" charset="0"/>
                        </a:rPr>
                        <a:t>α</a:t>
                      </a:r>
                      <a:r>
                        <a:rPr lang="el-GR" sz="1000">
                          <a:effectLst/>
                          <a:latin typeface="Calibri" panose="020F0502020204030204" pitchFamily="34" charset="0"/>
                          <a:cs typeface="Calibri" panose="020F0502020204030204" pitchFamily="34" charset="0"/>
                        </a:rPr>
                        <a:t>ς</a:t>
                      </a:r>
                      <a:r>
                        <a:rPr lang="el-GR" sz="1000" spc="5">
                          <a:effectLst/>
                          <a:latin typeface="Calibri" panose="020F0502020204030204" pitchFamily="34" charset="0"/>
                          <a:cs typeface="Calibri" panose="020F0502020204030204" pitchFamily="34" charset="0"/>
                        </a:rPr>
                        <a:t> </a:t>
                      </a:r>
                      <a:r>
                        <a:rPr lang="el-GR" sz="1000">
                          <a:effectLst/>
                          <a:latin typeface="Calibri" panose="020F0502020204030204" pitchFamily="34" charset="0"/>
                          <a:cs typeface="Calibri" panose="020F0502020204030204" pitchFamily="34" charset="0"/>
                        </a:rPr>
                        <a:t>.</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0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708269069"/>
                  </a:ext>
                </a:extLst>
              </a:tr>
              <a:tr h="197274">
                <a:tc>
                  <a:txBody>
                    <a:bodyPr/>
                    <a:lstStyle/>
                    <a:p>
                      <a:pPr marL="0" marR="0">
                        <a:spcBef>
                          <a:spcPts val="0"/>
                        </a:spcBef>
                        <a:spcAft>
                          <a:spcPts val="0"/>
                        </a:spcAft>
                      </a:pPr>
                      <a:r>
                        <a:rPr lang="el-GR" sz="1050">
                          <a:effectLst/>
                        </a:rPr>
                        <a:t>Πληθυσμός – Ανθρώπινη Υγεία</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spcBef>
                          <a:spcPts val="0"/>
                        </a:spcBef>
                        <a:spcAft>
                          <a:spcPts val="0"/>
                        </a:spcAft>
                      </a:pPr>
                      <a:r>
                        <a:rPr lang="el-GR" sz="1050">
                          <a:effectLst/>
                          <a:latin typeface="Calibri" panose="020F0502020204030204" pitchFamily="34" charset="0"/>
                          <a:cs typeface="Calibri" panose="020F0502020204030204" pitchFamily="34" charset="0"/>
                        </a:rPr>
                        <a:t>Προστασία της Δημόσιας Υγείας και της ποιότητας της ζωής των κατοίκων</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a:spcBef>
                          <a:spcPts val="0"/>
                        </a:spcBef>
                        <a:spcAft>
                          <a:spcPts val="0"/>
                        </a:spcAft>
                      </a:pPr>
                      <a:r>
                        <a:rPr lang="el-GR" sz="1050">
                          <a:effectLst/>
                          <a:latin typeface="Calibri" panose="020F0502020204030204" pitchFamily="34" charset="0"/>
                          <a:cs typeface="Calibri" panose="020F0502020204030204" pitchFamily="34" charset="0"/>
                        </a:rPr>
                        <a:t>Επιπτώσεις στην ποιότητα ζωής (απασχόληση, κάλυψη ενεργειακών αναγκών)</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4103494714"/>
                  </a:ext>
                </a:extLst>
              </a:tr>
              <a:tr h="224101">
                <a:tc>
                  <a:txBody>
                    <a:bodyPr/>
                    <a:lstStyle/>
                    <a:p>
                      <a:pPr marL="0" marR="0">
                        <a:spcBef>
                          <a:spcPts val="0"/>
                        </a:spcBef>
                        <a:spcAft>
                          <a:spcPts val="0"/>
                        </a:spcAft>
                      </a:pPr>
                      <a:r>
                        <a:rPr lang="el-GR" sz="1050" dirty="0">
                          <a:effectLst/>
                        </a:rPr>
                        <a:t>Έδαφος</a:t>
                      </a:r>
                      <a:endParaRPr lang="en-US" sz="1050" dirty="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spcBef>
                          <a:spcPts val="0"/>
                        </a:spcBef>
                        <a:spcAft>
                          <a:spcPts val="0"/>
                        </a:spcAft>
                      </a:pPr>
                      <a:r>
                        <a:rPr lang="el-GR" sz="1050">
                          <a:effectLst/>
                          <a:latin typeface="Calibri" panose="020F0502020204030204" pitchFamily="34" charset="0"/>
                          <a:cs typeface="Calibri" panose="020F0502020204030204" pitchFamily="34" charset="0"/>
                        </a:rPr>
                        <a:t>Διαφύλαξη χαρακτηριστικών του εδάφους  </a:t>
                      </a:r>
                      <a:endParaRPr lang="en-US" sz="1050">
                        <a:effectLst/>
                        <a:latin typeface="Calibri" panose="020F0502020204030204" pitchFamily="34" charset="0"/>
                        <a:cs typeface="Calibri" panose="020F0502020204030204" pitchFamily="34" charset="0"/>
                      </a:endParaRPr>
                    </a:p>
                    <a:p>
                      <a:pPr marL="0" marR="0">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eaLnBrk="0" hangingPunct="0">
                        <a:lnSpc>
                          <a:spcPts val="1015"/>
                        </a:lnSpc>
                        <a:spcBef>
                          <a:spcPts val="0"/>
                        </a:spcBef>
                        <a:spcAft>
                          <a:spcPts val="0"/>
                        </a:spcAft>
                      </a:pPr>
                      <a:r>
                        <a:rPr lang="el-GR" sz="1050">
                          <a:effectLst/>
                          <a:latin typeface="Calibri" panose="020F0502020204030204" pitchFamily="34" charset="0"/>
                          <a:cs typeface="Calibri" panose="020F0502020204030204" pitchFamily="34" charset="0"/>
                        </a:rPr>
                        <a:t>Ρύπανση ή διάβρωση εδάφους  </a:t>
                      </a:r>
                      <a:endParaRPr lang="en-US" sz="1050">
                        <a:effectLst/>
                        <a:latin typeface="Calibri" panose="020F0502020204030204" pitchFamily="34" charset="0"/>
                        <a:cs typeface="Calibri" panose="020F0502020204030204" pitchFamily="34" charset="0"/>
                      </a:endParaRPr>
                    </a:p>
                    <a:p>
                      <a:pPr marL="0" marR="0" algn="just" eaLnBrk="0" hangingPunct="0">
                        <a:lnSpc>
                          <a:spcPts val="1215"/>
                        </a:lnSpc>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cs typeface="Calibri" panose="020F0502020204030204" pitchFamily="34" charset="0"/>
                      </a:endParaRPr>
                    </a:p>
                    <a:p>
                      <a:pPr marL="0" marR="0" algn="just" eaLnBrk="0" hangingPunct="0">
                        <a:lnSpc>
                          <a:spcPts val="1215"/>
                        </a:lnSpc>
                        <a:spcBef>
                          <a:spcPts val="0"/>
                        </a:spcBef>
                        <a:spcAft>
                          <a:spcPts val="0"/>
                        </a:spcAft>
                      </a:pPr>
                      <a:r>
                        <a:rPr lang="el-GR" sz="1050">
                          <a:effectLst/>
                          <a:latin typeface="Calibri" panose="020F0502020204030204" pitchFamily="34" charset="0"/>
                          <a:cs typeface="Calibri" panose="020F0502020204030204" pitchFamily="34" charset="0"/>
                        </a:rPr>
                        <a:t>Επιπτώσεις στους φυσικούς πόρους  </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1346880476"/>
                  </a:ext>
                </a:extLst>
              </a:tr>
              <a:tr h="280194">
                <a:tc>
                  <a:txBody>
                    <a:bodyPr/>
                    <a:lstStyle/>
                    <a:p>
                      <a:pPr marL="0" marR="0">
                        <a:spcBef>
                          <a:spcPts val="0"/>
                        </a:spcBef>
                        <a:spcAft>
                          <a:spcPts val="0"/>
                        </a:spcAft>
                      </a:pPr>
                      <a:r>
                        <a:rPr lang="el-GR" sz="1050">
                          <a:effectLst/>
                        </a:rPr>
                        <a:t>Ύδατα</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spcBef>
                          <a:spcPts val="0"/>
                        </a:spcBef>
                        <a:spcAft>
                          <a:spcPts val="0"/>
                        </a:spcAft>
                      </a:pPr>
                      <a:r>
                        <a:rPr lang="el-GR" sz="1050" dirty="0">
                          <a:effectLst/>
                          <a:latin typeface="Calibri" panose="020F0502020204030204" pitchFamily="34" charset="0"/>
                          <a:cs typeface="Calibri" panose="020F0502020204030204" pitchFamily="34" charset="0"/>
                        </a:rPr>
                        <a:t>Προστασία των επιφανειακών – υπόγειων   υδάτων</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eaLnBrk="0" hangingPunct="0">
                        <a:lnSpc>
                          <a:spcPts val="1015"/>
                        </a:lnSpc>
                        <a:spcBef>
                          <a:spcPts val="0"/>
                        </a:spcBef>
                        <a:spcAft>
                          <a:spcPts val="0"/>
                        </a:spcAft>
                      </a:pPr>
                      <a:r>
                        <a:rPr lang="el-GR" sz="1050">
                          <a:effectLst/>
                          <a:latin typeface="Calibri" panose="020F0502020204030204" pitchFamily="34" charset="0"/>
                          <a:cs typeface="Calibri" panose="020F0502020204030204" pitchFamily="34" charset="0"/>
                        </a:rPr>
                        <a:t>Η ελαχιστοποίηση της ρύπανσης των υδάτων (διατήρηση και βελτίωση ποιότητας υπόγειων και επιφανειακών υδάτων) και της διάσπασης του υδρογραφικού δικτύου κατά την υλοποίηση των ενεργειακών υποδομών </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2203386215"/>
                  </a:ext>
                </a:extLst>
              </a:tr>
              <a:tr h="379752">
                <a:tc>
                  <a:txBody>
                    <a:bodyPr/>
                    <a:lstStyle/>
                    <a:p>
                      <a:pPr marL="0" marR="0">
                        <a:spcBef>
                          <a:spcPts val="0"/>
                        </a:spcBef>
                        <a:spcAft>
                          <a:spcPts val="0"/>
                        </a:spcAft>
                      </a:pPr>
                      <a:r>
                        <a:rPr lang="el-GR" sz="1050">
                          <a:effectLst/>
                        </a:rPr>
                        <a:t>Αέρας και Κλίμα</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Διατήρηση της καλής ποιότητας του ατμοσφαιρικού αέρα και περιορισμός των επιπτώσεων της κλιματικής αλλαγής σύμφωνα με τις Ευρωπαϊκές Οδηγίες και την ικανοποίηση του Εθνικού Στόχου ως προς τη συμμετοχή των ΑΠΕ στην ακαθάριστη τελική παραγωγή ενέργειας </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a:spcBef>
                          <a:spcPts val="0"/>
                        </a:spcBef>
                        <a:spcAft>
                          <a:spcPts val="0"/>
                        </a:spcAft>
                      </a:pPr>
                      <a:r>
                        <a:rPr lang="el-GR" sz="1050">
                          <a:effectLst/>
                          <a:latin typeface="Calibri" panose="020F0502020204030204" pitchFamily="34" charset="0"/>
                          <a:cs typeface="Calibri" panose="020F0502020204030204" pitchFamily="34" charset="0"/>
                        </a:rPr>
                        <a:t>Εκπομπές αερίων ρύπων και αερίων του θερμοκηπίου</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Συμμετοχή των ΑΠΕ στην ακαθάριστη τελική κατανάλωση ενέργειας </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2532748126"/>
                  </a:ext>
                </a:extLst>
              </a:tr>
              <a:tr h="650733">
                <a:tc>
                  <a:txBody>
                    <a:bodyPr/>
                    <a:lstStyle/>
                    <a:p>
                      <a:pPr marL="0" marR="0">
                        <a:spcBef>
                          <a:spcPts val="0"/>
                        </a:spcBef>
                        <a:spcAft>
                          <a:spcPts val="0"/>
                        </a:spcAft>
                      </a:pPr>
                      <a:r>
                        <a:rPr lang="el-GR" sz="1050">
                          <a:effectLst/>
                        </a:rPr>
                        <a:t>Υλικά περιουσιακά στοιχεία</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Ελαχιστοποίηση των αρνητικών επιπτώσεων των </a:t>
                      </a:r>
                      <a:r>
                        <a:rPr lang="el-GR" sz="1050" dirty="0" err="1">
                          <a:effectLst/>
                          <a:latin typeface="Calibri" panose="020F0502020204030204" pitchFamily="34" charset="0"/>
                          <a:cs typeface="Calibri" panose="020F0502020204030204" pitchFamily="34" charset="0"/>
                        </a:rPr>
                        <a:t>προτεινόµενων</a:t>
                      </a:r>
                      <a:r>
                        <a:rPr lang="el-GR" sz="1050" dirty="0">
                          <a:effectLst/>
                          <a:latin typeface="Calibri" panose="020F0502020204030204" pitchFamily="34" charset="0"/>
                          <a:cs typeface="Calibri" panose="020F0502020204030204" pitchFamily="34" charset="0"/>
                        </a:rPr>
                        <a:t> </a:t>
                      </a:r>
                      <a:r>
                        <a:rPr lang="el-GR" sz="1050" dirty="0" err="1">
                          <a:effectLst/>
                          <a:latin typeface="Calibri" panose="020F0502020204030204" pitchFamily="34" charset="0"/>
                          <a:cs typeface="Calibri" panose="020F0502020204030204" pitchFamily="34" charset="0"/>
                        </a:rPr>
                        <a:t>παρεµβάσεων</a:t>
                      </a:r>
                      <a:r>
                        <a:rPr lang="el-GR" sz="1050" dirty="0">
                          <a:effectLst/>
                          <a:latin typeface="Calibri" panose="020F0502020204030204" pitchFamily="34" charset="0"/>
                          <a:cs typeface="Calibri" panose="020F0502020204030204" pitchFamily="34" charset="0"/>
                        </a:rPr>
                        <a:t> στην αξία της ακίνητης περιουσίας στην ευρύτερη περιοχή </a:t>
                      </a:r>
                      <a:r>
                        <a:rPr lang="el-GR" sz="1050" dirty="0" err="1">
                          <a:effectLst/>
                          <a:latin typeface="Calibri" panose="020F0502020204030204" pitchFamily="34" charset="0"/>
                          <a:cs typeface="Calibri" panose="020F0502020204030204" pitchFamily="34" charset="0"/>
                        </a:rPr>
                        <a:t>παρέµβασης</a:t>
                      </a:r>
                      <a:r>
                        <a:rPr lang="el-GR" sz="1050" dirty="0">
                          <a:effectLst/>
                          <a:latin typeface="Calibri" panose="020F0502020204030204" pitchFamily="34" charset="0"/>
                          <a:cs typeface="Calibri" panose="020F0502020204030204" pitchFamily="34" charset="0"/>
                        </a:rPr>
                        <a:t> (περιορισμός των </a:t>
                      </a:r>
                      <a:r>
                        <a:rPr lang="el-GR" sz="1050" dirty="0" err="1">
                          <a:effectLst/>
                          <a:latin typeface="Calibri" panose="020F0502020204030204" pitchFamily="34" charset="0"/>
                          <a:cs typeface="Calibri" panose="020F0502020204030204" pitchFamily="34" charset="0"/>
                        </a:rPr>
                        <a:t>απολλοτριώσεων</a:t>
                      </a:r>
                      <a:r>
                        <a:rPr lang="el-GR" sz="1050" dirty="0">
                          <a:effectLst/>
                          <a:latin typeface="Calibri" panose="020F0502020204030204" pitchFamily="34" charset="0"/>
                          <a:cs typeface="Calibri" panose="020F0502020204030204" pitchFamily="34" charset="0"/>
                        </a:rPr>
                        <a:t>)</a:t>
                      </a:r>
                      <a:endParaRPr lang="en-US" sz="105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a:t>
                      </a:r>
                      <a:r>
                        <a:rPr lang="el-GR" sz="1050" dirty="0" err="1">
                          <a:effectLst/>
                          <a:latin typeface="Calibri" panose="020F0502020204030204" pitchFamily="34" charset="0"/>
                          <a:cs typeface="Calibri" panose="020F0502020204030204" pitchFamily="34" charset="0"/>
                        </a:rPr>
                        <a:t>ιαχείριση</a:t>
                      </a:r>
                      <a:r>
                        <a:rPr lang="el-GR" sz="1050" dirty="0">
                          <a:effectLst/>
                          <a:latin typeface="Calibri" panose="020F0502020204030204" pitchFamily="34" charset="0"/>
                          <a:cs typeface="Calibri" panose="020F0502020204030204" pitchFamily="34" charset="0"/>
                        </a:rPr>
                        <a:t>, συντήρηση και </a:t>
                      </a:r>
                      <a:r>
                        <a:rPr lang="el-GR" sz="1050" dirty="0" err="1">
                          <a:effectLst/>
                          <a:latin typeface="Calibri" panose="020F0502020204030204" pitchFamily="34" charset="0"/>
                          <a:cs typeface="Calibri" panose="020F0502020204030204" pitchFamily="34" charset="0"/>
                        </a:rPr>
                        <a:t>αποτελεσµατική</a:t>
                      </a:r>
                      <a:r>
                        <a:rPr lang="el-GR" sz="1050" dirty="0">
                          <a:effectLst/>
                          <a:latin typeface="Calibri" panose="020F0502020204030204" pitchFamily="34" charset="0"/>
                          <a:cs typeface="Calibri" panose="020F0502020204030204" pitchFamily="34" charset="0"/>
                        </a:rPr>
                        <a:t> χρήση των υπαρχουσών ενεργειακών </a:t>
                      </a:r>
                      <a:r>
                        <a:rPr lang="el-GR" sz="1050" dirty="0" err="1">
                          <a:effectLst/>
                          <a:latin typeface="Calibri" panose="020F0502020204030204" pitchFamily="34" charset="0"/>
                          <a:cs typeface="Calibri" panose="020F0502020204030204" pitchFamily="34" charset="0"/>
                        </a:rPr>
                        <a:t>υποδοµών</a:t>
                      </a:r>
                      <a:r>
                        <a:rPr lang="el-GR" sz="1050" dirty="0">
                          <a:effectLst/>
                          <a:latin typeface="Calibri" panose="020F0502020204030204" pitchFamily="34" charset="0"/>
                          <a:cs typeface="Calibri" panose="020F0502020204030204" pitchFamily="34" charset="0"/>
                        </a:rPr>
                        <a:t> καθώς και των πόρων για την ανάπτυξη νέων </a:t>
                      </a:r>
                      <a:r>
                        <a:rPr lang="el-GR" sz="1050" dirty="0" err="1">
                          <a:effectLst/>
                          <a:latin typeface="Calibri" panose="020F0502020204030204" pitchFamily="34" charset="0"/>
                          <a:cs typeface="Calibri" panose="020F0502020204030204" pitchFamily="34" charset="0"/>
                        </a:rPr>
                        <a:t>υποδοµών</a:t>
                      </a:r>
                      <a:r>
                        <a:rPr lang="el-GR" sz="1050" dirty="0">
                          <a:effectLst/>
                          <a:latin typeface="Calibri" panose="020F0502020204030204" pitchFamily="34" charset="0"/>
                          <a:cs typeface="Calibri" panose="020F0502020204030204" pitchFamily="34" charset="0"/>
                        </a:rPr>
                        <a:t>, µε αποτροπή </a:t>
                      </a:r>
                      <a:r>
                        <a:rPr lang="el-GR" sz="1050" dirty="0" err="1">
                          <a:effectLst/>
                          <a:latin typeface="Calibri" panose="020F0502020204030204" pitchFamily="34" charset="0"/>
                          <a:cs typeface="Calibri" panose="020F0502020204030204" pitchFamily="34" charset="0"/>
                        </a:rPr>
                        <a:t>επεµβάσεων</a:t>
                      </a:r>
                      <a:r>
                        <a:rPr lang="el-GR" sz="1050" dirty="0">
                          <a:effectLst/>
                          <a:latin typeface="Calibri" panose="020F0502020204030204" pitchFamily="34" charset="0"/>
                          <a:cs typeface="Calibri" panose="020F0502020204030204" pitchFamily="34" charset="0"/>
                        </a:rPr>
                        <a:t> σε υλικά περιουσιακά στοιχεία,</a:t>
                      </a:r>
                      <a:endParaRPr lang="en-US" sz="1050" dirty="0">
                        <a:effectLst/>
                        <a:latin typeface="Calibri" panose="020F0502020204030204" pitchFamily="34" charset="0"/>
                        <a:cs typeface="Calibri" panose="020F0502020204030204" pitchFamily="34" charset="0"/>
                      </a:endParaRPr>
                    </a:p>
                    <a:p>
                      <a:pPr marL="0" marR="0"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Ποσοστό κάλυψης εδάφους</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Προστασία από φυσικές καταστροφές</a:t>
                      </a:r>
                      <a:endParaRPr lang="en-US" sz="105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a:effectLst/>
                          <a:latin typeface="Calibri" panose="020F0502020204030204" pitchFamily="34" charset="0"/>
                          <a:cs typeface="Calibri" panose="020F0502020204030204" pitchFamily="34" charset="0"/>
                        </a:rPr>
                        <a:t> </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1521392617"/>
                  </a:ext>
                </a:extLst>
              </a:tr>
              <a:tr h="433948">
                <a:tc>
                  <a:txBody>
                    <a:bodyPr/>
                    <a:lstStyle/>
                    <a:p>
                      <a:pPr marL="0" marR="0">
                        <a:spcBef>
                          <a:spcPts val="0"/>
                        </a:spcBef>
                        <a:spcAft>
                          <a:spcPts val="0"/>
                        </a:spcAft>
                      </a:pPr>
                      <a:r>
                        <a:rPr lang="el-GR" sz="1050">
                          <a:effectLst/>
                        </a:rPr>
                        <a:t>Πολιτιστική κληρονομιά</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Διατήρηση, προστασία και ανάδειξη ιστορικών κτιρίων, αρχαιολογικών χώρων και άλλων χώρων πολιτιστικού ενδιαφέροντος (συμπεριλαμβανομένων των αρχαιολογικών ευρημάτων που μπορεί να βρεθούν κατά την υλοποίηση του προγράμματος)</a:t>
                      </a:r>
                      <a:endParaRPr lang="en-US" sz="1050" dirty="0">
                        <a:effectLst/>
                        <a:latin typeface="Calibri" panose="020F0502020204030204" pitchFamily="34" charset="0"/>
                        <a:cs typeface="Calibri" panose="020F0502020204030204" pitchFamily="34" charset="0"/>
                      </a:endParaRPr>
                    </a:p>
                    <a:p>
                      <a:pPr marL="0" marR="0"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eaLnBrk="0" hangingPunct="0">
                        <a:lnSpc>
                          <a:spcPts val="1015"/>
                        </a:lnSpc>
                        <a:spcBef>
                          <a:spcPts val="0"/>
                        </a:spcBef>
                        <a:spcAft>
                          <a:spcPts val="0"/>
                        </a:spcAft>
                      </a:pPr>
                      <a:r>
                        <a:rPr lang="el-GR" sz="1050">
                          <a:effectLst/>
                          <a:latin typeface="Calibri" panose="020F0502020204030204" pitchFamily="34" charset="0"/>
                          <a:cs typeface="Calibri" panose="020F0502020204030204" pitchFamily="34" charset="0"/>
                        </a:rPr>
                        <a:t>Επιπτώσεις στα στοιχεία της πολιτιστικής κληρονομιάς (έργα που διέρχονται πλησίον ή εντός οπτικού πεδίου αρχαιολογικών χώρων)</a:t>
                      </a:r>
                      <a:endParaRPr lang="en-US" sz="105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1084288618"/>
                  </a:ext>
                </a:extLst>
              </a:tr>
              <a:tr h="531393">
                <a:tc>
                  <a:txBody>
                    <a:bodyPr/>
                    <a:lstStyle/>
                    <a:p>
                      <a:pPr marL="0" marR="0">
                        <a:spcBef>
                          <a:spcPts val="0"/>
                        </a:spcBef>
                        <a:spcAft>
                          <a:spcPts val="0"/>
                        </a:spcAft>
                      </a:pPr>
                      <a:r>
                        <a:rPr lang="el-GR" sz="1050">
                          <a:effectLst/>
                        </a:rPr>
                        <a:t>Τοπίο</a:t>
                      </a:r>
                      <a:endParaRPr lang="en-US" sz="1050">
                        <a:effectLst/>
                        <a:latin typeface="Times New Roman" panose="02020603050405020304" pitchFamily="18" charset="0"/>
                        <a:ea typeface="Times New Roman" panose="02020603050405020304" pitchFamily="18" charset="0"/>
                      </a:endParaRPr>
                    </a:p>
                  </a:txBody>
                  <a:tcPr marL="29266" marR="29266" marT="0" marB="0"/>
                </a:tc>
                <a:tc>
                  <a:txBody>
                    <a:bodyPr/>
                    <a:lstStyle/>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Ελαχιστοποίηση των αρνητικών επιπτώσεων στο φυσικό, αισθητικό και πολιτιστικό χαρακτήρα του τοπίου, ειδικότερα σε περιπτώσεις </a:t>
                      </a:r>
                      <a:r>
                        <a:rPr lang="el-GR" sz="1050" dirty="0" err="1">
                          <a:effectLst/>
                          <a:latin typeface="Calibri" panose="020F0502020204030204" pitchFamily="34" charset="0"/>
                          <a:cs typeface="Calibri" panose="020F0502020204030204" pitchFamily="34" charset="0"/>
                        </a:rPr>
                        <a:t>αυξηµένης</a:t>
                      </a:r>
                      <a:r>
                        <a:rPr lang="el-GR" sz="1050" dirty="0">
                          <a:effectLst/>
                          <a:latin typeface="Calibri" panose="020F0502020204030204" pitchFamily="34" charset="0"/>
                          <a:cs typeface="Calibri" panose="020F0502020204030204" pitchFamily="34" charset="0"/>
                        </a:rPr>
                        <a:t> προστασίας και ευαισθησίας, </a:t>
                      </a:r>
                      <a:endParaRPr lang="en-US" sz="105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Αποφυγή </a:t>
                      </a:r>
                      <a:r>
                        <a:rPr lang="el-GR" sz="1050" dirty="0" err="1">
                          <a:effectLst/>
                          <a:latin typeface="Calibri" panose="020F0502020204030204" pitchFamily="34" charset="0"/>
                          <a:cs typeface="Calibri" panose="020F0502020204030204" pitchFamily="34" charset="0"/>
                        </a:rPr>
                        <a:t>κατακερµατισµού</a:t>
                      </a:r>
                      <a:r>
                        <a:rPr lang="el-GR" sz="1050" dirty="0">
                          <a:effectLst/>
                          <a:latin typeface="Calibri" panose="020F0502020204030204" pitchFamily="34" charset="0"/>
                          <a:cs typeface="Calibri" panose="020F0502020204030204" pitchFamily="34" charset="0"/>
                        </a:rPr>
                        <a:t> του τοπίου κατά την υλοποίηση και λειτουργία έργων ενεργειακών </a:t>
                      </a:r>
                      <a:r>
                        <a:rPr lang="el-GR" sz="1050" dirty="0" err="1">
                          <a:effectLst/>
                          <a:latin typeface="Calibri" panose="020F0502020204030204" pitchFamily="34" charset="0"/>
                          <a:cs typeface="Calibri" panose="020F0502020204030204" pitchFamily="34" charset="0"/>
                        </a:rPr>
                        <a:t>υποδοµών</a:t>
                      </a:r>
                      <a:r>
                        <a:rPr lang="el-GR"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tc>
                  <a:txBody>
                    <a:bodyPr/>
                    <a:lstStyle/>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Αριθμός των έργων που βρίσκονται μέσα ή πολύ κοντά σε ΤΥΦΑ σε σχέση με το σύνολο των έργων του Σχεδίου</a:t>
                      </a:r>
                      <a:endParaRPr lang="en-US" sz="105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 </a:t>
                      </a:r>
                      <a:endParaRPr lang="en-US" sz="1050" dirty="0">
                        <a:effectLst/>
                        <a:latin typeface="Calibri" panose="020F0502020204030204" pitchFamily="34" charset="0"/>
                        <a:ea typeface="Times New Roman" panose="02020603050405020304" pitchFamily="18" charset="0"/>
                        <a:cs typeface="Calibri" panose="020F0502020204030204" pitchFamily="34" charset="0"/>
                      </a:endParaRPr>
                    </a:p>
                  </a:txBody>
                  <a:tcPr marL="29266" marR="29266" marT="0" marB="0"/>
                </a:tc>
                <a:extLst>
                  <a:ext uri="{0D108BD9-81ED-4DB2-BD59-A6C34878D82A}">
                    <a16:rowId xmlns:a16="http://schemas.microsoft.com/office/drawing/2014/main" val="2683706694"/>
                  </a:ext>
                </a:extLst>
              </a:tr>
            </a:tbl>
          </a:graphicData>
        </a:graphic>
      </p:graphicFrame>
    </p:spTree>
    <p:extLst>
      <p:ext uri="{BB962C8B-B14F-4D97-AF65-F5344CB8AC3E}">
        <p14:creationId xmlns:p14="http://schemas.microsoft.com/office/powerpoint/2010/main" val="7066155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844698" y="195085"/>
            <a:ext cx="10856521" cy="517838"/>
          </a:xfrm>
        </p:spPr>
        <p:txBody>
          <a:bodyPr>
            <a:normAutofit fontScale="90000"/>
          </a:bodyPr>
          <a:lstStyle/>
          <a:p>
            <a:pPr algn="ctr"/>
            <a:r>
              <a:rPr lang="el-GR" dirty="0"/>
              <a:t>ΠΕΡΙΒΑΛΛΟΝΤΙΚΟΙ ΣΤΟΧΟΙ – ΚΡΙΤΗΡΙΑ (ΣΥΣΤΗΜΑ ΜΕΤΑΦΟΡΑΣ ΗΕ)</a:t>
            </a:r>
            <a:endParaRPr lang="en-US" dirty="0"/>
          </a:p>
        </p:txBody>
      </p:sp>
      <p:graphicFrame>
        <p:nvGraphicFramePr>
          <p:cNvPr id="4" name="Table 3">
            <a:extLst>
              <a:ext uri="{FF2B5EF4-FFF2-40B4-BE49-F238E27FC236}">
                <a16:creationId xmlns:a16="http://schemas.microsoft.com/office/drawing/2014/main" id="{790862DD-1316-45CE-A087-9521D3EF2812}"/>
              </a:ext>
            </a:extLst>
          </p:cNvPr>
          <p:cNvGraphicFramePr>
            <a:graphicFrameLocks noGrp="1"/>
          </p:cNvGraphicFramePr>
          <p:nvPr>
            <p:extLst>
              <p:ext uri="{D42A27DB-BD31-4B8C-83A1-F6EECF244321}">
                <p14:modId xmlns:p14="http://schemas.microsoft.com/office/powerpoint/2010/main" val="248907787"/>
              </p:ext>
            </p:extLst>
          </p:nvPr>
        </p:nvGraphicFramePr>
        <p:xfrm>
          <a:off x="278969" y="712923"/>
          <a:ext cx="11732217" cy="5733036"/>
        </p:xfrm>
        <a:graphic>
          <a:graphicData uri="http://schemas.openxmlformats.org/drawingml/2006/table">
            <a:tbl>
              <a:tblPr firstRow="1" firstCol="1" bandRow="1">
                <a:tableStyleId>{5C22544A-7EE6-4342-B048-85BDC9FD1C3A}</a:tableStyleId>
              </a:tblPr>
              <a:tblGrid>
                <a:gridCol w="1859797">
                  <a:extLst>
                    <a:ext uri="{9D8B030D-6E8A-4147-A177-3AD203B41FA5}">
                      <a16:colId xmlns:a16="http://schemas.microsoft.com/office/drawing/2014/main" val="2437473027"/>
                    </a:ext>
                  </a:extLst>
                </a:gridCol>
                <a:gridCol w="5439905">
                  <a:extLst>
                    <a:ext uri="{9D8B030D-6E8A-4147-A177-3AD203B41FA5}">
                      <a16:colId xmlns:a16="http://schemas.microsoft.com/office/drawing/2014/main" val="245146958"/>
                    </a:ext>
                  </a:extLst>
                </a:gridCol>
                <a:gridCol w="4432515">
                  <a:extLst>
                    <a:ext uri="{9D8B030D-6E8A-4147-A177-3AD203B41FA5}">
                      <a16:colId xmlns:a16="http://schemas.microsoft.com/office/drawing/2014/main" val="259424940"/>
                    </a:ext>
                  </a:extLst>
                </a:gridCol>
              </a:tblGrid>
              <a:tr h="57716">
                <a:tc>
                  <a:txBody>
                    <a:bodyPr/>
                    <a:lstStyle/>
                    <a:p>
                      <a:pPr marL="0" marR="0">
                        <a:spcBef>
                          <a:spcPts val="0"/>
                        </a:spcBef>
                        <a:spcAft>
                          <a:spcPts val="0"/>
                        </a:spcAft>
                      </a:pPr>
                      <a:r>
                        <a:rPr lang="el-GR" sz="1100">
                          <a:effectLst/>
                        </a:rPr>
                        <a:t>ΠΑΡΑΜΕΤΡΟΣ</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spcBef>
                          <a:spcPts val="0"/>
                        </a:spcBef>
                        <a:spcAft>
                          <a:spcPts val="0"/>
                        </a:spcAft>
                      </a:pPr>
                      <a:r>
                        <a:rPr lang="el-GR" sz="1100">
                          <a:effectLst/>
                        </a:rPr>
                        <a:t>ΠΕΡΙΒΑΛΛΟΝΤΙΚΟΣ ΣΤΟΧΟΣ</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spcBef>
                          <a:spcPts val="0"/>
                        </a:spcBef>
                        <a:spcAft>
                          <a:spcPts val="0"/>
                        </a:spcAft>
                      </a:pPr>
                      <a:r>
                        <a:rPr lang="el-GR" sz="1100" dirty="0">
                          <a:effectLst/>
                        </a:rPr>
                        <a:t>ΠΕΡΙΒΑΛΛΟΝΤΙΚΑ ΚΡΙΤΗΡΙΑ ΑΞΙΟΛΟΓΗΣΗΣ</a:t>
                      </a:r>
                      <a:endParaRPr lang="en-US" sz="1100" dirty="0">
                        <a:effectLst/>
                      </a:endParaRPr>
                    </a:p>
                    <a:p>
                      <a:pPr marL="0" marR="0">
                        <a:spcBef>
                          <a:spcPts val="0"/>
                        </a:spcBef>
                        <a:spcAft>
                          <a:spcPts val="0"/>
                        </a:spcAft>
                      </a:pPr>
                      <a:r>
                        <a:rPr lang="el-GR" sz="1100" dirty="0">
                          <a:effectLst/>
                        </a:rPr>
                        <a:t> </a:t>
                      </a:r>
                      <a:endParaRPr lang="en-US" sz="1100" dirty="0">
                        <a:effectLst/>
                        <a:latin typeface="Times New Roman" panose="02020603050405020304" pitchFamily="18" charset="0"/>
                        <a:ea typeface="Times New Roman" panose="02020603050405020304" pitchFamily="18" charset="0"/>
                      </a:endParaRPr>
                    </a:p>
                  </a:txBody>
                  <a:tcPr marL="28478" marR="28478" marT="0" marB="0"/>
                </a:tc>
                <a:extLst>
                  <a:ext uri="{0D108BD9-81ED-4DB2-BD59-A6C34878D82A}">
                    <a16:rowId xmlns:a16="http://schemas.microsoft.com/office/drawing/2014/main" val="2465346677"/>
                  </a:ext>
                </a:extLst>
              </a:tr>
              <a:tr h="580099">
                <a:tc>
                  <a:txBody>
                    <a:bodyPr/>
                    <a:lstStyle/>
                    <a:p>
                      <a:pPr marL="0" marR="0" algn="just">
                        <a:spcBef>
                          <a:spcPts val="0"/>
                        </a:spcBef>
                        <a:spcAft>
                          <a:spcPts val="0"/>
                        </a:spcAft>
                      </a:pPr>
                      <a:r>
                        <a:rPr lang="el-GR" sz="1100">
                          <a:effectLst/>
                        </a:rPr>
                        <a:t>Βιοποικιλότητα – χλωρίδα - πανίδα</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25400" marR="0" algn="just" eaLnBrk="0" hangingPunct="0">
                        <a:lnSpc>
                          <a:spcPts val="1015"/>
                        </a:lnSpc>
                        <a:spcBef>
                          <a:spcPts val="0"/>
                        </a:spcBef>
                        <a:spcAft>
                          <a:spcPts val="0"/>
                        </a:spcAft>
                      </a:pPr>
                      <a:r>
                        <a:rPr lang="el-GR" sz="1050">
                          <a:effectLst/>
                          <a:latin typeface="Calibri" panose="020F0502020204030204" pitchFamily="34" charset="0"/>
                          <a:cs typeface="Calibri" panose="020F0502020204030204" pitchFamily="34" charset="0"/>
                        </a:rPr>
                        <a:t>Προστασία, διατήρηση</a:t>
                      </a:r>
                      <a:r>
                        <a:rPr lang="el-GR" sz="1050" spc="-40">
                          <a:effectLst/>
                          <a:latin typeface="Calibri" panose="020F0502020204030204" pitchFamily="34" charset="0"/>
                          <a:cs typeface="Calibri" panose="020F0502020204030204" pitchFamily="34" charset="0"/>
                        </a:rPr>
                        <a:t> και διαχείριση της </a:t>
                      </a:r>
                      <a:r>
                        <a:rPr lang="el-GR" sz="1050">
                          <a:effectLst/>
                          <a:latin typeface="Calibri" panose="020F0502020204030204" pitchFamily="34" charset="0"/>
                          <a:cs typeface="Calibri" panose="020F0502020204030204" pitchFamily="34" charset="0"/>
                        </a:rPr>
                        <a:t>βιοποικ</a:t>
                      </a:r>
                      <a:r>
                        <a:rPr lang="el-GR" sz="1050" spc="5">
                          <a:effectLst/>
                          <a:latin typeface="Calibri" panose="020F0502020204030204" pitchFamily="34" charset="0"/>
                          <a:cs typeface="Calibri" panose="020F0502020204030204" pitchFamily="34" charset="0"/>
                        </a:rPr>
                        <a:t>ι</a:t>
                      </a:r>
                      <a:r>
                        <a:rPr lang="el-GR" sz="1050" spc="-5">
                          <a:effectLst/>
                          <a:latin typeface="Calibri" panose="020F0502020204030204" pitchFamily="34" charset="0"/>
                          <a:cs typeface="Calibri" panose="020F0502020204030204" pitchFamily="34" charset="0"/>
                        </a:rPr>
                        <a:t>λ</a:t>
                      </a:r>
                      <a:r>
                        <a:rPr lang="el-GR" sz="1050">
                          <a:effectLst/>
                          <a:latin typeface="Calibri" panose="020F0502020204030204" pitchFamily="34" charset="0"/>
                          <a:cs typeface="Calibri" panose="020F0502020204030204" pitchFamily="34" charset="0"/>
                        </a:rPr>
                        <a:t>ότητ</a:t>
                      </a:r>
                      <a:r>
                        <a:rPr lang="el-GR" sz="1050" spc="5">
                          <a:effectLst/>
                          <a:latin typeface="Calibri" panose="020F0502020204030204" pitchFamily="34" charset="0"/>
                          <a:cs typeface="Calibri" panose="020F0502020204030204" pitchFamily="34" charset="0"/>
                        </a:rPr>
                        <a:t>α</a:t>
                      </a:r>
                      <a:r>
                        <a:rPr lang="el-GR" sz="1050">
                          <a:effectLst/>
                          <a:latin typeface="Calibri" panose="020F0502020204030204" pitchFamily="34" charset="0"/>
                          <a:cs typeface="Calibri" panose="020F0502020204030204" pitchFamily="34" charset="0"/>
                        </a:rPr>
                        <a:t>ς</a:t>
                      </a:r>
                      <a:r>
                        <a:rPr lang="el-GR" sz="1050" spc="-40">
                          <a:effectLst/>
                          <a:latin typeface="Calibri" panose="020F0502020204030204" pitchFamily="34" charset="0"/>
                          <a:cs typeface="Calibri" panose="020F0502020204030204" pitchFamily="34" charset="0"/>
                        </a:rPr>
                        <a:t> και αποφυγή απώλειας οικοσυστημάτων </a:t>
                      </a:r>
                      <a:r>
                        <a:rPr lang="el-GR" sz="1050">
                          <a:effectLst/>
                          <a:latin typeface="Calibri" panose="020F0502020204030204" pitchFamily="34" charset="0"/>
                          <a:cs typeface="Calibri" panose="020F0502020204030204" pitchFamily="34" charset="0"/>
                        </a:rPr>
                        <a:t>σε</a:t>
                      </a:r>
                      <a:r>
                        <a:rPr lang="el-GR" sz="1050" spc="-3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συμφω</a:t>
                      </a:r>
                      <a:r>
                        <a:rPr lang="el-GR" sz="1050" spc="-5">
                          <a:effectLst/>
                          <a:latin typeface="Calibri" panose="020F0502020204030204" pitchFamily="34" charset="0"/>
                          <a:cs typeface="Calibri" panose="020F0502020204030204" pitchFamily="34" charset="0"/>
                        </a:rPr>
                        <a:t>ν</a:t>
                      </a:r>
                      <a:r>
                        <a:rPr lang="el-GR" sz="1050">
                          <a:effectLst/>
                          <a:latin typeface="Calibri" panose="020F0502020204030204" pitchFamily="34" charset="0"/>
                          <a:cs typeface="Calibri" panose="020F0502020204030204" pitchFamily="34" charset="0"/>
                        </a:rPr>
                        <a:t>ία</a:t>
                      </a:r>
                      <a:r>
                        <a:rPr lang="el-GR" sz="1050" spc="-45">
                          <a:effectLst/>
                          <a:latin typeface="Calibri" panose="020F0502020204030204" pitchFamily="34" charset="0"/>
                          <a:cs typeface="Calibri" panose="020F0502020204030204" pitchFamily="34" charset="0"/>
                        </a:rPr>
                        <a:t> </a:t>
                      </a:r>
                      <a:r>
                        <a:rPr lang="el-GR" sz="1050" spc="5">
                          <a:effectLst/>
                          <a:latin typeface="Calibri" panose="020F0502020204030204" pitchFamily="34" charset="0"/>
                          <a:cs typeface="Calibri" panose="020F0502020204030204" pitchFamily="34" charset="0"/>
                        </a:rPr>
                        <a:t>μ</a:t>
                      </a:r>
                      <a:r>
                        <a:rPr lang="el-GR" sz="1050">
                          <a:effectLst/>
                          <a:latin typeface="Calibri" panose="020F0502020204030204" pitchFamily="34" charset="0"/>
                          <a:cs typeface="Calibri" panose="020F0502020204030204" pitchFamily="34" charset="0"/>
                        </a:rPr>
                        <a:t>ε</a:t>
                      </a:r>
                      <a:r>
                        <a:rPr lang="el-GR" sz="1050" spc="-3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την</a:t>
                      </a:r>
                      <a:r>
                        <a:rPr lang="el-GR" sz="1050" spc="-40">
                          <a:effectLst/>
                          <a:latin typeface="Calibri" panose="020F0502020204030204" pitchFamily="34" charset="0"/>
                          <a:cs typeface="Calibri" panose="020F0502020204030204" pitchFamily="34" charset="0"/>
                        </a:rPr>
                        <a:t> </a:t>
                      </a:r>
                      <a:r>
                        <a:rPr lang="el-GR" sz="1050" spc="15">
                          <a:effectLst/>
                          <a:latin typeface="Calibri" panose="020F0502020204030204" pitchFamily="34" charset="0"/>
                          <a:cs typeface="Calibri" panose="020F0502020204030204" pitchFamily="34" charset="0"/>
                        </a:rPr>
                        <a:t>Ο</a:t>
                      </a:r>
                      <a:r>
                        <a:rPr lang="el-GR" sz="1050" spc="-5">
                          <a:effectLst/>
                          <a:latin typeface="Calibri" panose="020F0502020204030204" pitchFamily="34" charset="0"/>
                          <a:cs typeface="Calibri" panose="020F0502020204030204" pitchFamily="34" charset="0"/>
                        </a:rPr>
                        <a:t>δ</a:t>
                      </a:r>
                      <a:r>
                        <a:rPr lang="el-GR" sz="1050">
                          <a:effectLst/>
                          <a:latin typeface="Calibri" panose="020F0502020204030204" pitchFamily="34" charset="0"/>
                          <a:cs typeface="Calibri" panose="020F0502020204030204" pitchFamily="34" charset="0"/>
                        </a:rPr>
                        <a:t>ηγία για</a:t>
                      </a:r>
                      <a:r>
                        <a:rPr lang="el-GR" sz="1050" spc="-2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τους</a:t>
                      </a:r>
                      <a:r>
                        <a:rPr lang="el-GR" sz="1050" spc="-2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Οικ</a:t>
                      </a:r>
                      <a:r>
                        <a:rPr lang="el-GR" sz="1050" spc="5">
                          <a:effectLst/>
                          <a:latin typeface="Calibri" panose="020F0502020204030204" pitchFamily="34" charset="0"/>
                          <a:cs typeface="Calibri" panose="020F0502020204030204" pitchFamily="34" charset="0"/>
                        </a:rPr>
                        <a:t>ο</a:t>
                      </a:r>
                      <a:r>
                        <a:rPr lang="el-GR" sz="1050">
                          <a:effectLst/>
                          <a:latin typeface="Calibri" panose="020F0502020204030204" pitchFamily="34" charset="0"/>
                          <a:cs typeface="Calibri" panose="020F0502020204030204" pitchFamily="34" charset="0"/>
                        </a:rPr>
                        <a:t>τόπ</a:t>
                      </a:r>
                      <a:r>
                        <a:rPr lang="el-GR" sz="1050" spc="5">
                          <a:effectLst/>
                          <a:latin typeface="Calibri" panose="020F0502020204030204" pitchFamily="34" charset="0"/>
                          <a:cs typeface="Calibri" panose="020F0502020204030204" pitchFamily="34" charset="0"/>
                        </a:rPr>
                        <a:t>ο</a:t>
                      </a:r>
                      <a:r>
                        <a:rPr lang="el-GR" sz="1050">
                          <a:effectLst/>
                          <a:latin typeface="Calibri" panose="020F0502020204030204" pitchFamily="34" charset="0"/>
                          <a:cs typeface="Calibri" panose="020F0502020204030204" pitchFamily="34" charset="0"/>
                        </a:rPr>
                        <a:t>υς</a:t>
                      </a:r>
                      <a:r>
                        <a:rPr lang="el-GR" sz="1050" spc="-2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και</a:t>
                      </a:r>
                      <a:r>
                        <a:rPr lang="el-GR" sz="1050" spc="-2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την</a:t>
                      </a:r>
                      <a:r>
                        <a:rPr lang="el-GR" sz="1050" spc="-15">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Ο</a:t>
                      </a:r>
                      <a:r>
                        <a:rPr lang="el-GR" sz="1050" spc="-5">
                          <a:effectLst/>
                          <a:latin typeface="Calibri" panose="020F0502020204030204" pitchFamily="34" charset="0"/>
                          <a:cs typeface="Calibri" panose="020F0502020204030204" pitchFamily="34" charset="0"/>
                        </a:rPr>
                        <a:t>δ</a:t>
                      </a:r>
                      <a:r>
                        <a:rPr lang="el-GR" sz="1050">
                          <a:effectLst/>
                          <a:latin typeface="Calibri" panose="020F0502020204030204" pitchFamily="34" charset="0"/>
                          <a:cs typeface="Calibri" panose="020F0502020204030204" pitchFamily="34" charset="0"/>
                        </a:rPr>
                        <a:t>ηγία</a:t>
                      </a:r>
                      <a:r>
                        <a:rPr lang="el-GR" sz="1050" spc="-20">
                          <a:effectLst/>
                          <a:latin typeface="Calibri" panose="020F0502020204030204" pitchFamily="34" charset="0"/>
                          <a:cs typeface="Calibri" panose="020F0502020204030204" pitchFamily="34" charset="0"/>
                        </a:rPr>
                        <a:t> </a:t>
                      </a:r>
                      <a:r>
                        <a:rPr lang="el-GR" sz="1050">
                          <a:effectLst/>
                          <a:latin typeface="Calibri" panose="020F0502020204030204" pitchFamily="34" charset="0"/>
                          <a:cs typeface="Calibri" panose="020F0502020204030204" pitchFamily="34" charset="0"/>
                        </a:rPr>
                        <a:t>για</a:t>
                      </a:r>
                      <a:r>
                        <a:rPr lang="el-GR" sz="1050" spc="-25">
                          <a:effectLst/>
                          <a:latin typeface="Calibri" panose="020F0502020204030204" pitchFamily="34" charset="0"/>
                          <a:cs typeface="Calibri" panose="020F0502020204030204" pitchFamily="34" charset="0"/>
                        </a:rPr>
                        <a:t> </a:t>
                      </a:r>
                      <a:r>
                        <a:rPr lang="el-GR" sz="1050" spc="10">
                          <a:effectLst/>
                          <a:latin typeface="Calibri" panose="020F0502020204030204" pitchFamily="34" charset="0"/>
                          <a:cs typeface="Calibri" panose="020F0502020204030204" pitchFamily="34" charset="0"/>
                        </a:rPr>
                        <a:t>τ</a:t>
                      </a:r>
                      <a:r>
                        <a:rPr lang="el-GR" sz="1050">
                          <a:effectLst/>
                          <a:latin typeface="Calibri" panose="020F0502020204030204" pitchFamily="34" charset="0"/>
                          <a:cs typeface="Calibri" panose="020F0502020204030204" pitchFamily="34" charset="0"/>
                        </a:rPr>
                        <a:t>α</a:t>
                      </a:r>
                      <a:r>
                        <a:rPr lang="el-GR" sz="1050" spc="-25">
                          <a:effectLst/>
                          <a:latin typeface="Calibri" panose="020F0502020204030204" pitchFamily="34" charset="0"/>
                          <a:cs typeface="Calibri" panose="020F0502020204030204" pitchFamily="34" charset="0"/>
                        </a:rPr>
                        <a:t> </a:t>
                      </a:r>
                      <a:r>
                        <a:rPr lang="el-GR" sz="1050" spc="5">
                          <a:effectLst/>
                          <a:latin typeface="Calibri" panose="020F0502020204030204" pitchFamily="34" charset="0"/>
                          <a:cs typeface="Calibri" panose="020F0502020204030204" pitchFamily="34" charset="0"/>
                        </a:rPr>
                        <a:t>Π</a:t>
                      </a:r>
                      <a:r>
                        <a:rPr lang="el-GR" sz="1050">
                          <a:effectLst/>
                          <a:latin typeface="Calibri" panose="020F0502020204030204" pitchFamily="34" charset="0"/>
                          <a:cs typeface="Calibri" panose="020F0502020204030204" pitchFamily="34" charset="0"/>
                        </a:rPr>
                        <a:t>τη</a:t>
                      </a:r>
                      <a:r>
                        <a:rPr lang="el-GR" sz="1050" spc="-5">
                          <a:effectLst/>
                          <a:latin typeface="Calibri" panose="020F0502020204030204" pitchFamily="34" charset="0"/>
                          <a:cs typeface="Calibri" panose="020F0502020204030204" pitchFamily="34" charset="0"/>
                        </a:rPr>
                        <a:t>ν</a:t>
                      </a:r>
                      <a:r>
                        <a:rPr lang="el-GR" sz="1050">
                          <a:effectLst/>
                          <a:latin typeface="Calibri" panose="020F0502020204030204" pitchFamily="34" charset="0"/>
                          <a:cs typeface="Calibri" panose="020F0502020204030204" pitchFamily="34" charset="0"/>
                        </a:rPr>
                        <a:t>ά</a:t>
                      </a:r>
                      <a:endParaRPr lang="en-US" sz="110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n-US" sz="105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50" spc="5">
                          <a:effectLst/>
                          <a:latin typeface="Calibri" panose="020F0502020204030204" pitchFamily="34" charset="0"/>
                          <a:cs typeface="Calibri" panose="020F0502020204030204" pitchFamily="34" charset="0"/>
                        </a:rPr>
                        <a:t>Αποφυγή μείωσης του αριθμού και της δυνατότητας εξάπλωσης των απειλούμενων ειδών και των ενδημικών ειδών</a:t>
                      </a:r>
                      <a:endParaRPr lang="en-US" sz="110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50" spc="5">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050" spc="5">
                          <a:effectLst/>
                          <a:latin typeface="Calibri" panose="020F0502020204030204" pitchFamily="34" charset="0"/>
                          <a:cs typeface="Calibri" panose="020F0502020204030204" pitchFamily="34" charset="0"/>
                        </a:rPr>
                        <a:t>Διατήρηση και / ή αύξηση της συνολικής έκτασης δασικών οικοσυστημάτων</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algn="just" eaLnBrk="0" hangingPunct="0">
                        <a:lnSpc>
                          <a:spcPts val="1015"/>
                        </a:lnSpc>
                        <a:spcBef>
                          <a:spcPts val="0"/>
                        </a:spcBef>
                        <a:spcAft>
                          <a:spcPts val="0"/>
                        </a:spcAft>
                      </a:pPr>
                      <a:r>
                        <a:rPr lang="el-GR" sz="1050" dirty="0">
                          <a:effectLst/>
                          <a:latin typeface="Calibri" panose="020F0502020204030204" pitchFamily="34" charset="0"/>
                          <a:cs typeface="Calibri" panose="020F0502020204030204" pitchFamily="34" charset="0"/>
                        </a:rPr>
                        <a:t>Ποσ</a:t>
                      </a:r>
                      <a:r>
                        <a:rPr lang="el-GR" sz="1050" spc="5" dirty="0">
                          <a:effectLst/>
                          <a:latin typeface="Calibri" panose="020F0502020204030204" pitchFamily="34" charset="0"/>
                          <a:cs typeface="Calibri" panose="020F0502020204030204" pitchFamily="34" charset="0"/>
                        </a:rPr>
                        <a:t>ο</a:t>
                      </a:r>
                      <a:r>
                        <a:rPr lang="el-GR" sz="1050" dirty="0">
                          <a:effectLst/>
                          <a:latin typeface="Calibri" panose="020F0502020204030204" pitchFamily="34" charset="0"/>
                          <a:cs typeface="Calibri" panose="020F0502020204030204" pitchFamily="34" charset="0"/>
                        </a:rPr>
                        <a:t>σ</a:t>
                      </a:r>
                      <a:r>
                        <a:rPr lang="el-GR" sz="1050" spc="-15" dirty="0">
                          <a:effectLst/>
                          <a:latin typeface="Calibri" panose="020F0502020204030204" pitchFamily="34" charset="0"/>
                          <a:cs typeface="Calibri" panose="020F0502020204030204" pitchFamily="34" charset="0"/>
                        </a:rPr>
                        <a:t>τ</a:t>
                      </a:r>
                      <a:r>
                        <a:rPr lang="el-GR" sz="1050" dirty="0">
                          <a:effectLst/>
                          <a:latin typeface="Calibri" panose="020F0502020204030204" pitchFamily="34" charset="0"/>
                          <a:cs typeface="Calibri" panose="020F0502020204030204" pitchFamily="34" charset="0"/>
                        </a:rPr>
                        <a:t>ό τ</a:t>
                      </a:r>
                      <a:r>
                        <a:rPr lang="el-GR" sz="1050" spc="-10" dirty="0">
                          <a:effectLst/>
                          <a:latin typeface="Calibri" panose="020F0502020204030204" pitchFamily="34" charset="0"/>
                          <a:cs typeface="Calibri" panose="020F0502020204030204" pitchFamily="34" charset="0"/>
                        </a:rPr>
                        <a:t>ο</a:t>
                      </a:r>
                      <a:r>
                        <a:rPr lang="el-GR" sz="1050" dirty="0">
                          <a:effectLst/>
                          <a:latin typeface="Calibri" panose="020F0502020204030204" pitchFamily="34" charset="0"/>
                          <a:cs typeface="Calibri" panose="020F0502020204030204" pitchFamily="34" charset="0"/>
                        </a:rPr>
                        <a:t>υ </a:t>
                      </a:r>
                      <a:r>
                        <a:rPr lang="el-GR" sz="1050" spc="5" dirty="0">
                          <a:effectLst/>
                          <a:latin typeface="Calibri" panose="020F0502020204030204" pitchFamily="34" charset="0"/>
                          <a:cs typeface="Calibri" panose="020F0502020204030204" pitchFamily="34" charset="0"/>
                        </a:rPr>
                        <a:t>α</a:t>
                      </a:r>
                      <a:r>
                        <a:rPr lang="el-GR" sz="1050" dirty="0">
                          <a:effectLst/>
                          <a:latin typeface="Calibri" panose="020F0502020204030204" pitchFamily="34" charset="0"/>
                          <a:cs typeface="Calibri" panose="020F0502020204030204" pitchFamily="34" charset="0"/>
                        </a:rPr>
                        <a:t>ριθ</a:t>
                      </a:r>
                      <a:r>
                        <a:rPr lang="el-GR" sz="1050" spc="-15" dirty="0">
                          <a:effectLst/>
                          <a:latin typeface="Calibri" panose="020F0502020204030204" pitchFamily="34" charset="0"/>
                          <a:cs typeface="Calibri" panose="020F0502020204030204" pitchFamily="34" charset="0"/>
                        </a:rPr>
                        <a:t>μ</a:t>
                      </a:r>
                      <a:r>
                        <a:rPr lang="el-GR" sz="1050" dirty="0">
                          <a:effectLst/>
                          <a:latin typeface="Calibri" panose="020F0502020204030204" pitchFamily="34" charset="0"/>
                          <a:cs typeface="Calibri" panose="020F0502020204030204" pitchFamily="34" charset="0"/>
                        </a:rPr>
                        <a:t>ού των</a:t>
                      </a:r>
                      <a:r>
                        <a:rPr lang="el-GR" sz="1050" spc="-5" dirty="0">
                          <a:effectLst/>
                          <a:latin typeface="Calibri" panose="020F0502020204030204" pitchFamily="34" charset="0"/>
                          <a:cs typeface="Calibri" panose="020F0502020204030204" pitchFamily="34" charset="0"/>
                        </a:rPr>
                        <a:t> </a:t>
                      </a:r>
                      <a:r>
                        <a:rPr lang="el-GR" sz="1050" spc="-15" dirty="0">
                          <a:effectLst/>
                          <a:latin typeface="Calibri" panose="020F0502020204030204" pitchFamily="34" charset="0"/>
                          <a:cs typeface="Calibri" panose="020F0502020204030204" pitchFamily="34" charset="0"/>
                        </a:rPr>
                        <a:t>έ</a:t>
                      </a:r>
                      <a:r>
                        <a:rPr lang="el-GR" sz="1050" dirty="0">
                          <a:effectLst/>
                          <a:latin typeface="Calibri" panose="020F0502020204030204" pitchFamily="34" charset="0"/>
                          <a:cs typeface="Calibri" panose="020F0502020204030204" pitchFamily="34" charset="0"/>
                        </a:rPr>
                        <a:t>ρ</a:t>
                      </a:r>
                      <a:r>
                        <a:rPr lang="el-GR" sz="1050" spc="-10" dirty="0">
                          <a:effectLst/>
                          <a:latin typeface="Calibri" panose="020F0502020204030204" pitchFamily="34" charset="0"/>
                          <a:cs typeface="Calibri" panose="020F0502020204030204" pitchFamily="34" charset="0"/>
                        </a:rPr>
                        <a:t>γ</a:t>
                      </a:r>
                      <a:r>
                        <a:rPr lang="el-GR" sz="1050" dirty="0">
                          <a:effectLst/>
                          <a:latin typeface="Calibri" panose="020F0502020204030204" pitchFamily="34" charset="0"/>
                          <a:cs typeface="Calibri" panose="020F0502020204030204" pitchFamily="34" charset="0"/>
                        </a:rPr>
                        <a:t>ων </a:t>
                      </a:r>
                      <a:r>
                        <a:rPr lang="el-GR" sz="1050" spc="-5" dirty="0">
                          <a:effectLst/>
                          <a:latin typeface="Calibri" panose="020F0502020204030204" pitchFamily="34" charset="0"/>
                          <a:cs typeface="Calibri" panose="020F0502020204030204" pitchFamily="34" charset="0"/>
                        </a:rPr>
                        <a:t>π</a:t>
                      </a:r>
                      <a:r>
                        <a:rPr lang="el-GR" sz="1050" dirty="0">
                          <a:effectLst/>
                          <a:latin typeface="Calibri" panose="020F0502020204030204" pitchFamily="34" charset="0"/>
                          <a:cs typeface="Calibri" panose="020F0502020204030204" pitchFamily="34" charset="0"/>
                        </a:rPr>
                        <a:t>ου βρ</a:t>
                      </a:r>
                      <a:r>
                        <a:rPr lang="el-GR" sz="1050" spc="5" dirty="0">
                          <a:effectLst/>
                          <a:latin typeface="Calibri" panose="020F0502020204030204" pitchFamily="34" charset="0"/>
                          <a:cs typeface="Calibri" panose="020F0502020204030204" pitchFamily="34" charset="0"/>
                        </a:rPr>
                        <a:t>ί</a:t>
                      </a:r>
                      <a:r>
                        <a:rPr lang="el-GR" sz="1050" dirty="0">
                          <a:effectLst/>
                          <a:latin typeface="Calibri" panose="020F0502020204030204" pitchFamily="34" charset="0"/>
                          <a:cs typeface="Calibri" panose="020F0502020204030204" pitchFamily="34" charset="0"/>
                        </a:rPr>
                        <a:t>σκον</a:t>
                      </a:r>
                      <a:r>
                        <a:rPr lang="el-GR" sz="1050" spc="-15" dirty="0">
                          <a:effectLst/>
                          <a:latin typeface="Calibri" panose="020F0502020204030204" pitchFamily="34" charset="0"/>
                          <a:cs typeface="Calibri" panose="020F0502020204030204" pitchFamily="34" charset="0"/>
                        </a:rPr>
                        <a:t>τ</a:t>
                      </a:r>
                      <a:r>
                        <a:rPr lang="el-GR" sz="1050" dirty="0">
                          <a:effectLst/>
                          <a:latin typeface="Calibri" panose="020F0502020204030204" pitchFamily="34" charset="0"/>
                          <a:cs typeface="Calibri" panose="020F0502020204030204" pitchFamily="34" charset="0"/>
                        </a:rPr>
                        <a:t>αι μ</a:t>
                      </a:r>
                      <a:r>
                        <a:rPr lang="el-GR" sz="1050" spc="-5" dirty="0">
                          <a:effectLst/>
                          <a:latin typeface="Calibri" panose="020F0502020204030204" pitchFamily="34" charset="0"/>
                          <a:cs typeface="Calibri" panose="020F0502020204030204" pitchFamily="34" charset="0"/>
                        </a:rPr>
                        <a:t>έ</a:t>
                      </a:r>
                      <a:r>
                        <a:rPr lang="el-GR" sz="1050" dirty="0">
                          <a:effectLst/>
                          <a:latin typeface="Calibri" panose="020F0502020204030204" pitchFamily="34" charset="0"/>
                          <a:cs typeface="Calibri" panose="020F0502020204030204" pitchFamily="34" charset="0"/>
                        </a:rPr>
                        <a:t>σα</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ή</a:t>
                      </a:r>
                      <a:r>
                        <a:rPr lang="el-GR" sz="1050" spc="-10" dirty="0">
                          <a:effectLst/>
                          <a:latin typeface="Calibri" panose="020F0502020204030204" pitchFamily="34" charset="0"/>
                          <a:cs typeface="Calibri" panose="020F0502020204030204" pitchFamily="34" charset="0"/>
                        </a:rPr>
                        <a:t> π</a:t>
                      </a:r>
                      <a:r>
                        <a:rPr lang="el-GR" sz="1050" dirty="0">
                          <a:effectLst/>
                          <a:latin typeface="Calibri" panose="020F0502020204030204" pitchFamily="34" charset="0"/>
                          <a:cs typeface="Calibri" panose="020F0502020204030204" pitchFamily="34" charset="0"/>
                        </a:rPr>
                        <a:t>ο</a:t>
                      </a:r>
                      <a:r>
                        <a:rPr lang="el-GR" sz="1050" spc="-10" dirty="0">
                          <a:effectLst/>
                          <a:latin typeface="Calibri" panose="020F0502020204030204" pitchFamily="34" charset="0"/>
                          <a:cs typeface="Calibri" panose="020F0502020204030204" pitchFamily="34" charset="0"/>
                        </a:rPr>
                        <a:t>λ</a:t>
                      </a:r>
                      <a:r>
                        <a:rPr lang="el-GR" sz="1050" dirty="0">
                          <a:effectLst/>
                          <a:latin typeface="Calibri" panose="020F0502020204030204" pitchFamily="34" charset="0"/>
                          <a:cs typeface="Calibri" panose="020F0502020204030204" pitchFamily="34" charset="0"/>
                        </a:rPr>
                        <a:t>ύ κον</a:t>
                      </a:r>
                      <a:r>
                        <a:rPr lang="el-GR" sz="1050" spc="-15" dirty="0">
                          <a:effectLst/>
                          <a:latin typeface="Calibri" panose="020F0502020204030204" pitchFamily="34" charset="0"/>
                          <a:cs typeface="Calibri" panose="020F0502020204030204" pitchFamily="34" charset="0"/>
                        </a:rPr>
                        <a:t>τ</a:t>
                      </a:r>
                      <a:r>
                        <a:rPr lang="el-GR" sz="1050" dirty="0">
                          <a:effectLst/>
                          <a:latin typeface="Calibri" panose="020F0502020204030204" pitchFamily="34" charset="0"/>
                          <a:cs typeface="Calibri" panose="020F0502020204030204" pitchFamily="34" charset="0"/>
                        </a:rPr>
                        <a:t>ά σε </a:t>
                      </a:r>
                      <a:r>
                        <a:rPr lang="el-GR" sz="1050" spc="-10" dirty="0">
                          <a:effectLst/>
                          <a:latin typeface="Calibri" panose="020F0502020204030204" pitchFamily="34" charset="0"/>
                          <a:cs typeface="Calibri" panose="020F0502020204030204" pitchFamily="34" charset="0"/>
                        </a:rPr>
                        <a:t>π</a:t>
                      </a:r>
                      <a:r>
                        <a:rPr lang="el-GR" sz="1050" dirty="0">
                          <a:effectLst/>
                          <a:latin typeface="Calibri" panose="020F0502020204030204" pitchFamily="34" charset="0"/>
                          <a:cs typeface="Calibri" panose="020F0502020204030204" pitchFamily="34" charset="0"/>
                        </a:rPr>
                        <a:t>ε</a:t>
                      </a:r>
                      <a:r>
                        <a:rPr lang="el-GR" sz="1050" spc="-5" dirty="0">
                          <a:effectLst/>
                          <a:latin typeface="Calibri" panose="020F0502020204030204" pitchFamily="34" charset="0"/>
                          <a:cs typeface="Calibri" panose="020F0502020204030204" pitchFamily="34" charset="0"/>
                        </a:rPr>
                        <a:t>ρ</a:t>
                      </a:r>
                      <a:r>
                        <a:rPr lang="el-GR" sz="1050" dirty="0">
                          <a:effectLst/>
                          <a:latin typeface="Calibri" panose="020F0502020204030204" pitchFamily="34" charset="0"/>
                          <a:cs typeface="Calibri" panose="020F0502020204030204" pitchFamily="34" charset="0"/>
                        </a:rPr>
                        <a:t>ιοχές</a:t>
                      </a:r>
                      <a:r>
                        <a:rPr lang="el-GR" sz="1050" spc="-5" dirty="0">
                          <a:effectLst/>
                          <a:latin typeface="Calibri" panose="020F0502020204030204" pitchFamily="34" charset="0"/>
                          <a:cs typeface="Calibri" panose="020F0502020204030204" pitchFamily="34" charset="0"/>
                        </a:rPr>
                        <a:t> </a:t>
                      </a:r>
                      <a:r>
                        <a:rPr lang="en-US" sz="1050" spc="-5" dirty="0">
                          <a:effectLst/>
                          <a:latin typeface="Calibri" panose="020F0502020204030204" pitchFamily="34" charset="0"/>
                          <a:cs typeface="Calibri" panose="020F0502020204030204" pitchFamily="34" charset="0"/>
                        </a:rPr>
                        <a:t>N</a:t>
                      </a:r>
                      <a:r>
                        <a:rPr lang="en-US" sz="1050" dirty="0">
                          <a:effectLst/>
                          <a:latin typeface="Calibri" panose="020F0502020204030204" pitchFamily="34" charset="0"/>
                          <a:cs typeface="Calibri" panose="020F0502020204030204" pitchFamily="34" charset="0"/>
                        </a:rPr>
                        <a:t>at</a:t>
                      </a:r>
                      <a:r>
                        <a:rPr lang="en-US" sz="1050" spc="-10" dirty="0">
                          <a:effectLst/>
                          <a:latin typeface="Calibri" panose="020F0502020204030204" pitchFamily="34" charset="0"/>
                          <a:cs typeface="Calibri" panose="020F0502020204030204" pitchFamily="34" charset="0"/>
                        </a:rPr>
                        <a:t>u</a:t>
                      </a:r>
                      <a:r>
                        <a:rPr lang="en-US" sz="1050" dirty="0">
                          <a:effectLst/>
                          <a:latin typeface="Calibri" panose="020F0502020204030204" pitchFamily="34" charset="0"/>
                          <a:cs typeface="Calibri" panose="020F0502020204030204" pitchFamily="34" charset="0"/>
                        </a:rPr>
                        <a:t>ra</a:t>
                      </a:r>
                      <a:r>
                        <a:rPr lang="el-GR" sz="1050" dirty="0">
                          <a:effectLst/>
                          <a:latin typeface="Calibri" panose="020F0502020204030204" pitchFamily="34" charset="0"/>
                          <a:cs typeface="Calibri" panose="020F0502020204030204" pitchFamily="34" charset="0"/>
                        </a:rPr>
                        <a:t> 2000 σε σχέση</a:t>
                      </a:r>
                      <a:r>
                        <a:rPr lang="el-GR" sz="1050" spc="-5" dirty="0">
                          <a:effectLst/>
                          <a:latin typeface="Calibri" panose="020F0502020204030204" pitchFamily="34" charset="0"/>
                          <a:cs typeface="Calibri" panose="020F0502020204030204" pitchFamily="34" charset="0"/>
                        </a:rPr>
                        <a:t> </a:t>
                      </a:r>
                      <a:r>
                        <a:rPr lang="el-GR" sz="1050" spc="5" dirty="0">
                          <a:effectLst/>
                          <a:latin typeface="Calibri" panose="020F0502020204030204" pitchFamily="34" charset="0"/>
                          <a:cs typeface="Calibri" panose="020F0502020204030204" pitchFamily="34" charset="0"/>
                        </a:rPr>
                        <a:t>μ</a:t>
                      </a:r>
                      <a:r>
                        <a:rPr lang="el-GR" sz="1050" dirty="0">
                          <a:effectLst/>
                          <a:latin typeface="Calibri" panose="020F0502020204030204" pitchFamily="34" charset="0"/>
                          <a:cs typeface="Calibri" panose="020F0502020204030204" pitchFamily="34" charset="0"/>
                        </a:rPr>
                        <a:t>ε</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το σ</a:t>
                      </a:r>
                      <a:r>
                        <a:rPr lang="el-GR" sz="1050" spc="5" dirty="0">
                          <a:effectLst/>
                          <a:latin typeface="Calibri" panose="020F0502020204030204" pitchFamily="34" charset="0"/>
                          <a:cs typeface="Calibri" panose="020F0502020204030204" pitchFamily="34" charset="0"/>
                        </a:rPr>
                        <a:t>ύ</a:t>
                      </a:r>
                      <a:r>
                        <a:rPr lang="el-GR" sz="1050" spc="-10" dirty="0">
                          <a:effectLst/>
                          <a:latin typeface="Calibri" panose="020F0502020204030204" pitchFamily="34" charset="0"/>
                          <a:cs typeface="Calibri" panose="020F0502020204030204" pitchFamily="34" charset="0"/>
                        </a:rPr>
                        <a:t>ν</a:t>
                      </a:r>
                      <a:r>
                        <a:rPr lang="el-GR" sz="1050" dirty="0">
                          <a:effectLst/>
                          <a:latin typeface="Calibri" panose="020F0502020204030204" pitchFamily="34" charset="0"/>
                          <a:cs typeface="Calibri" panose="020F0502020204030204" pitchFamily="34" charset="0"/>
                        </a:rPr>
                        <a:t>ολο των έρ</a:t>
                      </a:r>
                      <a:r>
                        <a:rPr lang="el-GR" sz="1050" spc="-10" dirty="0">
                          <a:effectLst/>
                          <a:latin typeface="Calibri" panose="020F0502020204030204" pitchFamily="34" charset="0"/>
                          <a:cs typeface="Calibri" panose="020F0502020204030204" pitchFamily="34" charset="0"/>
                        </a:rPr>
                        <a:t>γ</a:t>
                      </a:r>
                      <a:r>
                        <a:rPr lang="el-GR" sz="1050" dirty="0">
                          <a:effectLst/>
                          <a:latin typeface="Calibri" panose="020F0502020204030204" pitchFamily="34" charset="0"/>
                          <a:cs typeface="Calibri" panose="020F0502020204030204" pitchFamily="34" charset="0"/>
                        </a:rPr>
                        <a:t>ων</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τ</a:t>
                      </a:r>
                      <a:r>
                        <a:rPr lang="el-GR" sz="1050" spc="-5" dirty="0">
                          <a:effectLst/>
                          <a:latin typeface="Calibri" panose="020F0502020204030204" pitchFamily="34" charset="0"/>
                          <a:cs typeface="Calibri" panose="020F0502020204030204" pitchFamily="34" charset="0"/>
                        </a:rPr>
                        <a:t>ο</a:t>
                      </a:r>
                      <a:r>
                        <a:rPr lang="el-GR" sz="1050" dirty="0">
                          <a:effectLst/>
                          <a:latin typeface="Calibri" panose="020F0502020204030204" pitchFamily="34" charset="0"/>
                          <a:cs typeface="Calibri" panose="020F0502020204030204" pitchFamily="34" charset="0"/>
                        </a:rPr>
                        <a:t>υ </a:t>
                      </a:r>
                      <a:r>
                        <a:rPr lang="el-GR" sz="1050" spc="10"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Σχεδίου της κάθε </a:t>
                      </a:r>
                      <a:r>
                        <a:rPr lang="el-GR" sz="1050" spc="-5" dirty="0">
                          <a:effectLst/>
                          <a:latin typeface="Calibri" panose="020F0502020204030204" pitchFamily="34" charset="0"/>
                          <a:cs typeface="Calibri" panose="020F0502020204030204" pitchFamily="34" charset="0"/>
                        </a:rPr>
                        <a:t>π</a:t>
                      </a:r>
                      <a:r>
                        <a:rPr lang="el-GR" sz="1050" dirty="0">
                          <a:effectLst/>
                          <a:latin typeface="Calibri" panose="020F0502020204030204" pitchFamily="34" charset="0"/>
                          <a:cs typeface="Calibri" panose="020F0502020204030204" pitchFamily="34" charset="0"/>
                        </a:rPr>
                        <a:t>ε</a:t>
                      </a:r>
                      <a:r>
                        <a:rPr lang="el-GR" sz="1050" spc="-5" dirty="0">
                          <a:effectLst/>
                          <a:latin typeface="Calibri" panose="020F0502020204030204" pitchFamily="34" charset="0"/>
                          <a:cs typeface="Calibri" panose="020F0502020204030204" pitchFamily="34" charset="0"/>
                        </a:rPr>
                        <a:t>ρ</a:t>
                      </a:r>
                      <a:r>
                        <a:rPr lang="el-GR" sz="1050" dirty="0">
                          <a:effectLst/>
                          <a:latin typeface="Calibri" panose="020F0502020204030204" pitchFamily="34" charset="0"/>
                          <a:cs typeface="Calibri" panose="020F0502020204030204" pitchFamily="34" charset="0"/>
                        </a:rPr>
                        <a:t>ιοχή</a:t>
                      </a:r>
                      <a:r>
                        <a:rPr lang="el-GR" sz="1050" spc="-10" dirty="0">
                          <a:effectLst/>
                          <a:latin typeface="Calibri" panose="020F0502020204030204" pitchFamily="34" charset="0"/>
                          <a:cs typeface="Calibri" panose="020F0502020204030204" pitchFamily="34" charset="0"/>
                        </a:rPr>
                        <a:t>ς</a:t>
                      </a:r>
                      <a:r>
                        <a:rPr lang="el-GR" sz="1050" dirty="0">
                          <a:effectLst/>
                          <a:latin typeface="Calibri" panose="020F0502020204030204" pitchFamily="34" charset="0"/>
                          <a:cs typeface="Calibri" panose="020F0502020204030204" pitchFamily="34" charset="0"/>
                        </a:rPr>
                        <a:t>.</a:t>
                      </a:r>
                      <a:endParaRPr lang="en-US" sz="1100" dirty="0">
                        <a:effectLst/>
                        <a:latin typeface="Calibri" panose="020F0502020204030204" pitchFamily="34" charset="0"/>
                        <a:cs typeface="Calibri" panose="020F0502020204030204" pitchFamily="34" charset="0"/>
                      </a:endParaRPr>
                    </a:p>
                    <a:p>
                      <a:pPr marL="0" marR="0" algn="just" eaLnBrk="0" hangingPunct="0">
                        <a:lnSpc>
                          <a:spcPts val="600"/>
                        </a:lnSpc>
                        <a:spcBef>
                          <a:spcPts val="10"/>
                        </a:spcBef>
                        <a:spcAft>
                          <a:spcPts val="0"/>
                        </a:spcAft>
                      </a:pPr>
                      <a:r>
                        <a:rPr lang="el-GR" sz="105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cs typeface="Calibri" panose="020F0502020204030204" pitchFamily="34" charset="0"/>
                      </a:endParaRPr>
                    </a:p>
                    <a:p>
                      <a:pPr marL="0" marR="272415" algn="just" eaLnBrk="0" hangingPunct="0">
                        <a:spcBef>
                          <a:spcPts val="0"/>
                        </a:spcBef>
                        <a:spcAft>
                          <a:spcPts val="0"/>
                        </a:spcAft>
                      </a:pPr>
                      <a:r>
                        <a:rPr lang="el-GR" sz="1050" dirty="0">
                          <a:effectLst/>
                          <a:latin typeface="Calibri" panose="020F0502020204030204" pitchFamily="34" charset="0"/>
                          <a:cs typeface="Calibri" panose="020F0502020204030204" pitchFamily="34" charset="0"/>
                        </a:rPr>
                        <a:t>Ποσ</a:t>
                      </a:r>
                      <a:r>
                        <a:rPr lang="el-GR" sz="1050" spc="5" dirty="0">
                          <a:effectLst/>
                          <a:latin typeface="Calibri" panose="020F0502020204030204" pitchFamily="34" charset="0"/>
                          <a:cs typeface="Calibri" panose="020F0502020204030204" pitchFamily="34" charset="0"/>
                        </a:rPr>
                        <a:t>ο</a:t>
                      </a:r>
                      <a:r>
                        <a:rPr lang="el-GR" sz="1050" dirty="0">
                          <a:effectLst/>
                          <a:latin typeface="Calibri" panose="020F0502020204030204" pitchFamily="34" charset="0"/>
                          <a:cs typeface="Calibri" panose="020F0502020204030204" pitchFamily="34" charset="0"/>
                        </a:rPr>
                        <a:t>σ</a:t>
                      </a:r>
                      <a:r>
                        <a:rPr lang="el-GR" sz="1050" spc="-15" dirty="0">
                          <a:effectLst/>
                          <a:latin typeface="Calibri" panose="020F0502020204030204" pitchFamily="34" charset="0"/>
                          <a:cs typeface="Calibri" panose="020F0502020204030204" pitchFamily="34" charset="0"/>
                        </a:rPr>
                        <a:t>τ</a:t>
                      </a:r>
                      <a:r>
                        <a:rPr lang="el-GR" sz="1050" dirty="0">
                          <a:effectLst/>
                          <a:latin typeface="Calibri" panose="020F0502020204030204" pitchFamily="34" charset="0"/>
                          <a:cs typeface="Calibri" panose="020F0502020204030204" pitchFamily="34" charset="0"/>
                        </a:rPr>
                        <a:t>ό τ</a:t>
                      </a:r>
                      <a:r>
                        <a:rPr lang="el-GR" sz="1050" spc="-10" dirty="0">
                          <a:effectLst/>
                          <a:latin typeface="Calibri" panose="020F0502020204030204" pitchFamily="34" charset="0"/>
                          <a:cs typeface="Calibri" panose="020F0502020204030204" pitchFamily="34" charset="0"/>
                        </a:rPr>
                        <a:t>ο</a:t>
                      </a:r>
                      <a:r>
                        <a:rPr lang="el-GR" sz="1050" dirty="0">
                          <a:effectLst/>
                          <a:latin typeface="Calibri" panose="020F0502020204030204" pitchFamily="34" charset="0"/>
                          <a:cs typeface="Calibri" panose="020F0502020204030204" pitchFamily="34" charset="0"/>
                        </a:rPr>
                        <a:t>υ</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αριθ</a:t>
                      </a:r>
                      <a:r>
                        <a:rPr lang="el-GR" sz="1050" spc="-15" dirty="0">
                          <a:effectLst/>
                          <a:latin typeface="Calibri" panose="020F0502020204030204" pitchFamily="34" charset="0"/>
                          <a:cs typeface="Calibri" panose="020F0502020204030204" pitchFamily="34" charset="0"/>
                        </a:rPr>
                        <a:t>μ</a:t>
                      </a:r>
                      <a:r>
                        <a:rPr lang="el-GR" sz="1050" dirty="0">
                          <a:effectLst/>
                          <a:latin typeface="Calibri" panose="020F0502020204030204" pitchFamily="34" charset="0"/>
                          <a:cs typeface="Calibri" panose="020F0502020204030204" pitchFamily="34" charset="0"/>
                        </a:rPr>
                        <a:t>ού</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τ</a:t>
                      </a:r>
                      <a:r>
                        <a:rPr lang="el-GR" sz="1050" spc="-5" dirty="0">
                          <a:effectLst/>
                          <a:latin typeface="Calibri" panose="020F0502020204030204" pitchFamily="34" charset="0"/>
                          <a:cs typeface="Calibri" panose="020F0502020204030204" pitchFamily="34" charset="0"/>
                        </a:rPr>
                        <a:t>ω</a:t>
                      </a:r>
                      <a:r>
                        <a:rPr lang="el-GR" sz="1050" dirty="0">
                          <a:effectLst/>
                          <a:latin typeface="Calibri" panose="020F0502020204030204" pitchFamily="34" charset="0"/>
                          <a:cs typeface="Calibri" panose="020F0502020204030204" pitchFamily="34" charset="0"/>
                        </a:rPr>
                        <a:t>ν</a:t>
                      </a:r>
                      <a:r>
                        <a:rPr lang="el-GR" sz="1050" spc="-5" dirty="0">
                          <a:effectLst/>
                          <a:latin typeface="Calibri" panose="020F0502020204030204" pitchFamily="34" charset="0"/>
                          <a:cs typeface="Calibri" panose="020F0502020204030204" pitchFamily="34" charset="0"/>
                        </a:rPr>
                        <a:t> </a:t>
                      </a:r>
                      <a:r>
                        <a:rPr lang="el-GR" sz="1000" spc="-15" dirty="0">
                          <a:effectLst/>
                          <a:latin typeface="Calibri" panose="020F0502020204030204" pitchFamily="34" charset="0"/>
                          <a:cs typeface="Calibri" panose="020F0502020204030204" pitchFamily="34" charset="0"/>
                        </a:rPr>
                        <a:t>έ</a:t>
                      </a:r>
                      <a:r>
                        <a:rPr lang="el-GR" sz="1000" dirty="0">
                          <a:effectLst/>
                          <a:latin typeface="Calibri" panose="020F0502020204030204" pitchFamily="34" charset="0"/>
                          <a:cs typeface="Calibri" panose="020F0502020204030204" pitchFamily="34" charset="0"/>
                        </a:rPr>
                        <a:t>ρ</a:t>
                      </a:r>
                      <a:r>
                        <a:rPr lang="el-GR" sz="1000" spc="-10" dirty="0">
                          <a:effectLst/>
                          <a:latin typeface="Calibri" panose="020F0502020204030204" pitchFamily="34" charset="0"/>
                          <a:cs typeface="Calibri" panose="020F0502020204030204" pitchFamily="34" charset="0"/>
                        </a:rPr>
                        <a:t>γ</a:t>
                      </a:r>
                      <a:r>
                        <a:rPr lang="el-GR" sz="1000" dirty="0">
                          <a:effectLst/>
                          <a:latin typeface="Calibri" panose="020F0502020204030204" pitchFamily="34" charset="0"/>
                          <a:cs typeface="Calibri" panose="020F0502020204030204" pitchFamily="34" charset="0"/>
                        </a:rPr>
                        <a:t>ων</a:t>
                      </a:r>
                      <a:r>
                        <a:rPr lang="el-GR" sz="1050" dirty="0">
                          <a:effectLst/>
                          <a:latin typeface="Calibri" panose="020F0502020204030204" pitchFamily="34" charset="0"/>
                          <a:cs typeface="Calibri" panose="020F0502020204030204" pitchFamily="34" charset="0"/>
                        </a:rPr>
                        <a:t> </a:t>
                      </a:r>
                      <a:r>
                        <a:rPr lang="el-GR" sz="1050" spc="-5" dirty="0">
                          <a:effectLst/>
                          <a:latin typeface="Calibri" panose="020F0502020204030204" pitchFamily="34" charset="0"/>
                          <a:cs typeface="Calibri" panose="020F0502020204030204" pitchFamily="34" charset="0"/>
                        </a:rPr>
                        <a:t>π</a:t>
                      </a:r>
                      <a:r>
                        <a:rPr lang="el-GR" sz="1050" dirty="0">
                          <a:effectLst/>
                          <a:latin typeface="Calibri" panose="020F0502020204030204" pitchFamily="34" charset="0"/>
                          <a:cs typeface="Calibri" panose="020F0502020204030204" pitchFamily="34" charset="0"/>
                        </a:rPr>
                        <a:t>ου βρ</a:t>
                      </a:r>
                      <a:r>
                        <a:rPr lang="el-GR" sz="1050" spc="5" dirty="0">
                          <a:effectLst/>
                          <a:latin typeface="Calibri" panose="020F0502020204030204" pitchFamily="34" charset="0"/>
                          <a:cs typeface="Calibri" panose="020F0502020204030204" pitchFamily="34" charset="0"/>
                        </a:rPr>
                        <a:t>ί</a:t>
                      </a:r>
                      <a:r>
                        <a:rPr lang="el-GR" sz="1050" dirty="0">
                          <a:effectLst/>
                          <a:latin typeface="Calibri" panose="020F0502020204030204" pitchFamily="34" charset="0"/>
                          <a:cs typeface="Calibri" panose="020F0502020204030204" pitchFamily="34" charset="0"/>
                        </a:rPr>
                        <a:t>σκον</a:t>
                      </a:r>
                      <a:r>
                        <a:rPr lang="el-GR" sz="1050" spc="-15" dirty="0">
                          <a:effectLst/>
                          <a:latin typeface="Calibri" panose="020F0502020204030204" pitchFamily="34" charset="0"/>
                          <a:cs typeface="Calibri" panose="020F0502020204030204" pitchFamily="34" charset="0"/>
                        </a:rPr>
                        <a:t>τ</a:t>
                      </a:r>
                      <a:r>
                        <a:rPr lang="el-GR" sz="1050" dirty="0">
                          <a:effectLst/>
                          <a:latin typeface="Calibri" panose="020F0502020204030204" pitchFamily="34" charset="0"/>
                          <a:cs typeface="Calibri" panose="020F0502020204030204" pitchFamily="34" charset="0"/>
                        </a:rPr>
                        <a:t>αι μ</a:t>
                      </a:r>
                      <a:r>
                        <a:rPr lang="el-GR" sz="1050" spc="-5" dirty="0">
                          <a:effectLst/>
                          <a:latin typeface="Calibri" panose="020F0502020204030204" pitchFamily="34" charset="0"/>
                          <a:cs typeface="Calibri" panose="020F0502020204030204" pitchFamily="34" charset="0"/>
                        </a:rPr>
                        <a:t>έ</a:t>
                      </a:r>
                      <a:r>
                        <a:rPr lang="el-GR" sz="1050" dirty="0">
                          <a:effectLst/>
                          <a:latin typeface="Calibri" panose="020F0502020204030204" pitchFamily="34" charset="0"/>
                          <a:cs typeface="Calibri" panose="020F0502020204030204" pitchFamily="34" charset="0"/>
                        </a:rPr>
                        <a:t>σα</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ή</a:t>
                      </a:r>
                      <a:r>
                        <a:rPr lang="el-GR" sz="1050" spc="-10" dirty="0">
                          <a:effectLst/>
                          <a:latin typeface="Calibri" panose="020F0502020204030204" pitchFamily="34" charset="0"/>
                          <a:cs typeface="Calibri" panose="020F0502020204030204" pitchFamily="34" charset="0"/>
                        </a:rPr>
                        <a:t> π</a:t>
                      </a:r>
                      <a:r>
                        <a:rPr lang="el-GR" sz="1050" dirty="0">
                          <a:effectLst/>
                          <a:latin typeface="Calibri" panose="020F0502020204030204" pitchFamily="34" charset="0"/>
                          <a:cs typeface="Calibri" panose="020F0502020204030204" pitchFamily="34" charset="0"/>
                        </a:rPr>
                        <a:t>ο</a:t>
                      </a:r>
                      <a:r>
                        <a:rPr lang="el-GR" sz="1050" spc="-10" dirty="0">
                          <a:effectLst/>
                          <a:latin typeface="Calibri" panose="020F0502020204030204" pitchFamily="34" charset="0"/>
                          <a:cs typeface="Calibri" panose="020F0502020204030204" pitchFamily="34" charset="0"/>
                        </a:rPr>
                        <a:t>λ</a:t>
                      </a:r>
                      <a:r>
                        <a:rPr lang="el-GR" sz="1050" dirty="0">
                          <a:effectLst/>
                          <a:latin typeface="Calibri" panose="020F0502020204030204" pitchFamily="34" charset="0"/>
                          <a:cs typeface="Calibri" panose="020F0502020204030204" pitchFamily="34" charset="0"/>
                        </a:rPr>
                        <a:t>ύ κον</a:t>
                      </a:r>
                      <a:r>
                        <a:rPr lang="el-GR" sz="1050" spc="-15" dirty="0">
                          <a:effectLst/>
                          <a:latin typeface="Calibri" panose="020F0502020204030204" pitchFamily="34" charset="0"/>
                          <a:cs typeface="Calibri" panose="020F0502020204030204" pitchFamily="34" charset="0"/>
                        </a:rPr>
                        <a:t>τ</a:t>
                      </a:r>
                      <a:r>
                        <a:rPr lang="el-GR" sz="1050" dirty="0">
                          <a:effectLst/>
                          <a:latin typeface="Calibri" panose="020F0502020204030204" pitchFamily="34" charset="0"/>
                          <a:cs typeface="Calibri" panose="020F0502020204030204" pitchFamily="34" charset="0"/>
                        </a:rPr>
                        <a:t>ά σε κ</a:t>
                      </a:r>
                      <a:r>
                        <a:rPr lang="el-GR" sz="1050" spc="-5" dirty="0">
                          <a:effectLst/>
                          <a:latin typeface="Calibri" panose="020F0502020204030204" pitchFamily="34" charset="0"/>
                          <a:cs typeface="Calibri" panose="020F0502020204030204" pitchFamily="34" charset="0"/>
                        </a:rPr>
                        <a:t>ρ</a:t>
                      </a:r>
                      <a:r>
                        <a:rPr lang="el-GR" sz="1050" dirty="0">
                          <a:effectLst/>
                          <a:latin typeface="Calibri" panose="020F0502020204030204" pitchFamily="34" charset="0"/>
                          <a:cs typeface="Calibri" panose="020F0502020204030204" pitchFamily="34" charset="0"/>
                        </a:rPr>
                        <a:t>ίσ</a:t>
                      </a:r>
                      <a:r>
                        <a:rPr lang="el-GR" sz="1050" spc="5" dirty="0">
                          <a:effectLst/>
                          <a:latin typeface="Calibri" panose="020F0502020204030204" pitchFamily="34" charset="0"/>
                          <a:cs typeface="Calibri" panose="020F0502020204030204" pitchFamily="34" charset="0"/>
                        </a:rPr>
                        <a:t>ι</a:t>
                      </a:r>
                      <a:r>
                        <a:rPr lang="el-GR" sz="1050" spc="-5" dirty="0">
                          <a:effectLst/>
                          <a:latin typeface="Calibri" panose="020F0502020204030204" pitchFamily="34" charset="0"/>
                          <a:cs typeface="Calibri" panose="020F0502020204030204" pitchFamily="34" charset="0"/>
                        </a:rPr>
                        <a:t>μ</a:t>
                      </a:r>
                      <a:r>
                        <a:rPr lang="el-GR" sz="1050" dirty="0">
                          <a:effectLst/>
                          <a:latin typeface="Calibri" panose="020F0502020204030204" pitchFamily="34" charset="0"/>
                          <a:cs typeface="Calibri" panose="020F0502020204030204" pitchFamily="34" charset="0"/>
                        </a:rPr>
                        <a:t>α ενδ</a:t>
                      </a:r>
                      <a:r>
                        <a:rPr lang="el-GR" sz="1050" spc="-10" dirty="0">
                          <a:effectLst/>
                          <a:latin typeface="Calibri" panose="020F0502020204030204" pitchFamily="34" charset="0"/>
                          <a:cs typeface="Calibri" panose="020F0502020204030204" pitchFamily="34" charset="0"/>
                        </a:rPr>
                        <a:t>ι</a:t>
                      </a:r>
                      <a:r>
                        <a:rPr lang="el-GR" sz="1050" dirty="0">
                          <a:effectLst/>
                          <a:latin typeface="Calibri" panose="020F0502020204030204" pitchFamily="34" charset="0"/>
                          <a:cs typeface="Calibri" panose="020F0502020204030204" pitchFamily="34" charset="0"/>
                        </a:rPr>
                        <a:t>αιτ</a:t>
                      </a:r>
                      <a:r>
                        <a:rPr lang="el-GR" sz="1050" spc="-5" dirty="0">
                          <a:effectLst/>
                          <a:latin typeface="Calibri" panose="020F0502020204030204" pitchFamily="34" charset="0"/>
                          <a:cs typeface="Calibri" panose="020F0502020204030204" pitchFamily="34" charset="0"/>
                        </a:rPr>
                        <a:t>ήμ</a:t>
                      </a:r>
                      <a:r>
                        <a:rPr lang="el-GR" sz="1050" dirty="0">
                          <a:effectLst/>
                          <a:latin typeface="Calibri" panose="020F0502020204030204" pitchFamily="34" charset="0"/>
                          <a:cs typeface="Calibri" panose="020F0502020204030204" pitchFamily="34" charset="0"/>
                        </a:rPr>
                        <a:t>ατα</a:t>
                      </a:r>
                      <a:r>
                        <a:rPr lang="el-GR" sz="1050" spc="10" dirty="0">
                          <a:effectLst/>
                          <a:latin typeface="Calibri" panose="020F0502020204030204" pitchFamily="34" charset="0"/>
                          <a:cs typeface="Calibri" panose="020F0502020204030204" pitchFamily="34" charset="0"/>
                        </a:rPr>
                        <a:t> </a:t>
                      </a:r>
                      <a:r>
                        <a:rPr lang="el-GR" sz="1050" spc="-15" dirty="0">
                          <a:effectLst/>
                          <a:latin typeface="Calibri" panose="020F0502020204030204" pitchFamily="34" charset="0"/>
                          <a:cs typeface="Calibri" panose="020F0502020204030204" pitchFamily="34" charset="0"/>
                        </a:rPr>
                        <a:t>ε</a:t>
                      </a:r>
                      <a:r>
                        <a:rPr lang="el-GR" sz="1050" dirty="0">
                          <a:effectLst/>
                          <a:latin typeface="Calibri" panose="020F0502020204030204" pitchFamily="34" charset="0"/>
                          <a:cs typeface="Calibri" panose="020F0502020204030204" pitchFamily="34" charset="0"/>
                        </a:rPr>
                        <a:t>ι</a:t>
                      </a:r>
                      <a:r>
                        <a:rPr lang="el-GR" sz="1050" spc="-5" dirty="0">
                          <a:effectLst/>
                          <a:latin typeface="Calibri" panose="020F0502020204030204" pitchFamily="34" charset="0"/>
                          <a:cs typeface="Calibri" panose="020F0502020204030204" pitchFamily="34" charset="0"/>
                        </a:rPr>
                        <a:t>δ</a:t>
                      </a:r>
                      <a:r>
                        <a:rPr lang="el-GR" sz="1050" dirty="0">
                          <a:effectLst/>
                          <a:latin typeface="Calibri" panose="020F0502020204030204" pitchFamily="34" charset="0"/>
                          <a:cs typeface="Calibri" panose="020F0502020204030204" pitchFamily="34" charset="0"/>
                        </a:rPr>
                        <a:t>ών </a:t>
                      </a:r>
                      <a:r>
                        <a:rPr lang="el-GR" sz="1050" spc="5" dirty="0">
                          <a:effectLst/>
                          <a:latin typeface="Calibri" panose="020F0502020204030204" pitchFamily="34" charset="0"/>
                          <a:cs typeface="Calibri" panose="020F0502020204030204" pitchFamily="34" charset="0"/>
                        </a:rPr>
                        <a:t>ο</a:t>
                      </a:r>
                      <a:r>
                        <a:rPr lang="el-GR" sz="1050" dirty="0">
                          <a:effectLst/>
                          <a:latin typeface="Calibri" panose="020F0502020204030204" pitchFamily="34" charset="0"/>
                          <a:cs typeface="Calibri" panose="020F0502020204030204" pitchFamily="34" charset="0"/>
                        </a:rPr>
                        <a:t>ρ</a:t>
                      </a:r>
                      <a:r>
                        <a:rPr lang="el-GR" sz="1050" spc="-10" dirty="0">
                          <a:effectLst/>
                          <a:latin typeface="Calibri" panose="020F0502020204030204" pitchFamily="34" charset="0"/>
                          <a:cs typeface="Calibri" panose="020F0502020204030204" pitchFamily="34" charset="0"/>
                        </a:rPr>
                        <a:t>νι</a:t>
                      </a:r>
                      <a:r>
                        <a:rPr lang="el-GR" sz="1050" dirty="0">
                          <a:effectLst/>
                          <a:latin typeface="Calibri" panose="020F0502020204030204" pitchFamily="34" charset="0"/>
                          <a:cs typeface="Calibri" panose="020F0502020204030204" pitchFamily="34" charset="0"/>
                        </a:rPr>
                        <a:t>θ</a:t>
                      </a:r>
                      <a:r>
                        <a:rPr lang="el-GR" sz="1050" spc="5" dirty="0">
                          <a:effectLst/>
                          <a:latin typeface="Calibri" panose="020F0502020204030204" pitchFamily="34" charset="0"/>
                          <a:cs typeface="Calibri" panose="020F0502020204030204" pitchFamily="34" charset="0"/>
                        </a:rPr>
                        <a:t>ο</a:t>
                      </a:r>
                      <a:r>
                        <a:rPr lang="el-GR" sz="1050" spc="-10" dirty="0">
                          <a:effectLst/>
                          <a:latin typeface="Calibri" panose="020F0502020204030204" pitchFamily="34" charset="0"/>
                          <a:cs typeface="Calibri" panose="020F0502020204030204" pitchFamily="34" charset="0"/>
                        </a:rPr>
                        <a:t>π</a:t>
                      </a:r>
                      <a:r>
                        <a:rPr lang="el-GR" sz="1050" dirty="0">
                          <a:effectLst/>
                          <a:latin typeface="Calibri" panose="020F0502020204030204" pitchFamily="34" charset="0"/>
                          <a:cs typeface="Calibri" panose="020F0502020204030204" pitchFamily="34" charset="0"/>
                        </a:rPr>
                        <a:t>ανί</a:t>
                      </a:r>
                      <a:r>
                        <a:rPr lang="el-GR" sz="1050" spc="-5" dirty="0">
                          <a:effectLst/>
                          <a:latin typeface="Calibri" panose="020F0502020204030204" pitchFamily="34" charset="0"/>
                          <a:cs typeface="Calibri" panose="020F0502020204030204" pitchFamily="34" charset="0"/>
                        </a:rPr>
                        <a:t>δ</a:t>
                      </a:r>
                      <a:r>
                        <a:rPr lang="el-GR" sz="1050" spc="-10" dirty="0">
                          <a:effectLst/>
                          <a:latin typeface="Calibri" panose="020F0502020204030204" pitchFamily="34" charset="0"/>
                          <a:cs typeface="Calibri" panose="020F0502020204030204" pitchFamily="34" charset="0"/>
                        </a:rPr>
                        <a:t>α</a:t>
                      </a:r>
                      <a:r>
                        <a:rPr lang="el-GR" sz="1050" dirty="0">
                          <a:effectLst/>
                          <a:latin typeface="Calibri" panose="020F0502020204030204" pitchFamily="34" charset="0"/>
                          <a:cs typeface="Calibri" panose="020F0502020204030204" pitchFamily="34" charset="0"/>
                        </a:rPr>
                        <a:t>ς</a:t>
                      </a:r>
                      <a:r>
                        <a:rPr lang="el-GR" sz="1050" spc="5" dirty="0">
                          <a:effectLst/>
                          <a:latin typeface="Calibri" panose="020F0502020204030204" pitchFamily="34" charset="0"/>
                          <a:cs typeface="Calibri" panose="020F0502020204030204" pitchFamily="34" charset="0"/>
                        </a:rPr>
                        <a:t> </a:t>
                      </a:r>
                      <a:r>
                        <a:rPr lang="el-GR" sz="1050" dirty="0">
                          <a:effectLst/>
                          <a:latin typeface="Calibri" panose="020F0502020204030204" pitchFamily="34" charset="0"/>
                          <a:cs typeface="Calibri" panose="020F0502020204030204" pitchFamily="34" charset="0"/>
                        </a:rPr>
                        <a:t>.</a:t>
                      </a:r>
                      <a:endParaRPr lang="en-US" sz="11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05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1245913038"/>
                  </a:ext>
                </a:extLst>
              </a:tr>
              <a:tr h="348059">
                <a:tc>
                  <a:txBody>
                    <a:bodyPr/>
                    <a:lstStyle/>
                    <a:p>
                      <a:pPr marL="0" marR="0">
                        <a:spcBef>
                          <a:spcPts val="0"/>
                        </a:spcBef>
                        <a:spcAft>
                          <a:spcPts val="0"/>
                        </a:spcAft>
                      </a:pPr>
                      <a:r>
                        <a:rPr lang="el-GR" sz="1100">
                          <a:effectLst/>
                        </a:rPr>
                        <a:t>Πληθυσμός – Ανθρώπινη Υγεία</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spcBef>
                          <a:spcPts val="0"/>
                        </a:spcBef>
                        <a:spcAft>
                          <a:spcPts val="0"/>
                        </a:spcAft>
                      </a:pPr>
                      <a:r>
                        <a:rPr lang="el-GR" sz="1100">
                          <a:effectLst/>
                          <a:latin typeface="Calibri" panose="020F0502020204030204" pitchFamily="34" charset="0"/>
                          <a:cs typeface="Calibri" panose="020F0502020204030204" pitchFamily="34" charset="0"/>
                        </a:rPr>
                        <a:t>Προστασία της Δημόσιας Υγείας και της ποιότητας της ζωής των κατοίκων</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a:spcBef>
                          <a:spcPts val="0"/>
                        </a:spcBef>
                        <a:spcAft>
                          <a:spcPts val="0"/>
                        </a:spcAft>
                      </a:pPr>
                      <a:r>
                        <a:rPr lang="el-GR" sz="1100">
                          <a:effectLst/>
                          <a:latin typeface="Calibri" panose="020F0502020204030204" pitchFamily="34" charset="0"/>
                          <a:cs typeface="Calibri" panose="020F0502020204030204" pitchFamily="34" charset="0"/>
                        </a:rPr>
                        <a:t>Επιπτώσεις στην ποιότητα ζωής (απασχόληση, κάλυψη ενεργειακών αναγκών)</a:t>
                      </a:r>
                      <a:endParaRPr lang="en-US" sz="1100">
                        <a:effectLst/>
                        <a:latin typeface="Calibri" panose="020F0502020204030204" pitchFamily="34" charset="0"/>
                        <a:cs typeface="Calibri" panose="020F0502020204030204" pitchFamily="34" charset="0"/>
                      </a:endParaRPr>
                    </a:p>
                    <a:p>
                      <a:pPr marL="0" marR="0">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0" marR="0">
                        <a:spcBef>
                          <a:spcPts val="0"/>
                        </a:spcBef>
                        <a:spcAft>
                          <a:spcPts val="0"/>
                        </a:spcAft>
                      </a:pPr>
                      <a:r>
                        <a:rPr lang="el-GR" sz="1100">
                          <a:effectLst/>
                          <a:latin typeface="Calibri" panose="020F0502020204030204" pitchFamily="34" charset="0"/>
                          <a:cs typeface="Calibri" panose="020F0502020204030204" pitchFamily="34" charset="0"/>
                        </a:rPr>
                        <a:t>Επιπτώσεις στην ανθρώπινη υγεία από την ηλεκτρομαγνητική ακτινοβολία</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3587153621"/>
                  </a:ext>
                </a:extLst>
              </a:tr>
              <a:tr h="208836">
                <a:tc>
                  <a:txBody>
                    <a:bodyPr/>
                    <a:lstStyle/>
                    <a:p>
                      <a:pPr marL="0" marR="0">
                        <a:spcBef>
                          <a:spcPts val="0"/>
                        </a:spcBef>
                        <a:spcAft>
                          <a:spcPts val="0"/>
                        </a:spcAft>
                      </a:pPr>
                      <a:r>
                        <a:rPr lang="el-GR" sz="1100">
                          <a:effectLst/>
                        </a:rPr>
                        <a:t>Έδαφος</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spcBef>
                          <a:spcPts val="0"/>
                        </a:spcBef>
                        <a:spcAft>
                          <a:spcPts val="0"/>
                        </a:spcAft>
                      </a:pPr>
                      <a:r>
                        <a:rPr lang="el-GR" sz="1100">
                          <a:effectLst/>
                          <a:latin typeface="Calibri" panose="020F0502020204030204" pitchFamily="34" charset="0"/>
                          <a:cs typeface="Calibri" panose="020F0502020204030204" pitchFamily="34" charset="0"/>
                        </a:rPr>
                        <a:t>Διαφύλαξη χαρακτηριστικών του εδάφους και του υποθαλάσσιου πυθμένα</a:t>
                      </a:r>
                      <a:endParaRPr lang="en-US" sz="1100">
                        <a:effectLst/>
                        <a:latin typeface="Calibri" panose="020F0502020204030204" pitchFamily="34" charset="0"/>
                        <a:cs typeface="Calibri" panose="020F0502020204030204" pitchFamily="34" charset="0"/>
                      </a:endParaRPr>
                    </a:p>
                    <a:p>
                      <a:pPr marL="0" marR="0">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Ρύπανση ή διάβρωση εδάφους και πυθμένα</a:t>
                      </a:r>
                      <a:endParaRPr lang="en-US" sz="1100">
                        <a:effectLst/>
                        <a:latin typeface="Calibri" panose="020F0502020204030204" pitchFamily="34" charset="0"/>
                        <a:cs typeface="Calibri" panose="020F0502020204030204" pitchFamily="34" charset="0"/>
                      </a:endParaRPr>
                    </a:p>
                    <a:p>
                      <a:pPr marL="0" marR="0" eaLnBrk="0" hangingPunct="0">
                        <a:lnSpc>
                          <a:spcPts val="1215"/>
                        </a:lnSpc>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0" marR="0" eaLnBrk="0" hangingPunct="0">
                        <a:lnSpc>
                          <a:spcPts val="1215"/>
                        </a:lnSpc>
                        <a:spcBef>
                          <a:spcPts val="0"/>
                        </a:spcBef>
                        <a:spcAft>
                          <a:spcPts val="0"/>
                        </a:spcAft>
                      </a:pPr>
                      <a:r>
                        <a:rPr lang="el-GR" sz="1100">
                          <a:effectLst/>
                          <a:latin typeface="Calibri" panose="020F0502020204030204" pitchFamily="34" charset="0"/>
                          <a:cs typeface="Calibri" panose="020F0502020204030204" pitchFamily="34" charset="0"/>
                        </a:rPr>
                        <a:t>Επιπτώσεις στους φυσικούς πόρους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1896875097"/>
                  </a:ext>
                </a:extLst>
              </a:tr>
              <a:tr h="260781">
                <a:tc>
                  <a:txBody>
                    <a:bodyPr/>
                    <a:lstStyle/>
                    <a:p>
                      <a:pPr marL="0" marR="0">
                        <a:spcBef>
                          <a:spcPts val="0"/>
                        </a:spcBef>
                        <a:spcAft>
                          <a:spcPts val="0"/>
                        </a:spcAft>
                      </a:pPr>
                      <a:r>
                        <a:rPr lang="el-GR" sz="1100">
                          <a:effectLst/>
                        </a:rPr>
                        <a:t>Υδάτινοι Πόροι</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spcBef>
                          <a:spcPts val="0"/>
                        </a:spcBef>
                        <a:spcAft>
                          <a:spcPts val="0"/>
                        </a:spcAft>
                      </a:pPr>
                      <a:r>
                        <a:rPr lang="el-GR" sz="1100">
                          <a:effectLst/>
                          <a:latin typeface="Calibri" panose="020F0502020204030204" pitchFamily="34" charset="0"/>
                          <a:cs typeface="Calibri" panose="020F0502020204030204" pitchFamily="34" charset="0"/>
                        </a:rPr>
                        <a:t>Προστασία των επιφανειακών – υπόγειων και παράκτιων υδάτων</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Η ελαχιστοποίηση της ρύπανσης των υδάτων (διατήρηση και βελτίωση ποιότητας υπόγειων, θαλάσσιων και επιφανειακών υδάτων) και της διάσπασης του υδρογραφικού δικτύου κατά την υλοποίηση των ενεργειακών υποδομών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2332366667"/>
                  </a:ext>
                </a:extLst>
              </a:tr>
              <a:tr h="369523">
                <a:tc>
                  <a:txBody>
                    <a:bodyPr/>
                    <a:lstStyle/>
                    <a:p>
                      <a:pPr marL="0" marR="0">
                        <a:spcBef>
                          <a:spcPts val="0"/>
                        </a:spcBef>
                        <a:spcAft>
                          <a:spcPts val="0"/>
                        </a:spcAft>
                      </a:pPr>
                      <a:r>
                        <a:rPr lang="el-GR" sz="1100">
                          <a:effectLst/>
                        </a:rPr>
                        <a:t>Αέρας και Κλίμα</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Διατήρηση της καλής ποιότητας του ατμοσφαιρικού αέρα και περιορισμός των επιπτώσεων της κλιματικής αλλαγής σύμφωνα με τις Ευρωπαϊκές Οδηγίες και την ικανοποίηση του Εθνικού Στόχου ως προς τη συμμετοχή των ΑΠΕ στην ακαθάριστη τελική παραγωγή ενέργειας </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algn="just">
                        <a:spcBef>
                          <a:spcPts val="0"/>
                        </a:spcBef>
                        <a:spcAft>
                          <a:spcPts val="0"/>
                        </a:spcAft>
                      </a:pPr>
                      <a:r>
                        <a:rPr lang="el-GR" sz="1100">
                          <a:effectLst/>
                          <a:latin typeface="Calibri" panose="020F0502020204030204" pitchFamily="34" charset="0"/>
                          <a:cs typeface="Calibri" panose="020F0502020204030204" pitchFamily="34" charset="0"/>
                        </a:rPr>
                        <a:t>Εκπομπές αερίων ρύπων και αερίων του θερμοκηπίου</a:t>
                      </a:r>
                      <a:endParaRPr lang="en-US" sz="11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Συμμετοχή των ΑΠΕ στην ακαθάριστη τελική κατανάλωση ενέργειας </a:t>
                      </a:r>
                      <a:endParaRPr lang="en-US" sz="1100">
                        <a:effectLst/>
                        <a:latin typeface="Calibri" panose="020F0502020204030204" pitchFamily="34" charset="0"/>
                        <a:cs typeface="Calibri" panose="020F0502020204030204" pitchFamily="34" charset="0"/>
                      </a:endParaRPr>
                    </a:p>
                    <a:p>
                      <a:pPr marL="0" marR="0">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3913098085"/>
                  </a:ext>
                </a:extLst>
              </a:tr>
              <a:tr h="633204">
                <a:tc>
                  <a:txBody>
                    <a:bodyPr/>
                    <a:lstStyle/>
                    <a:p>
                      <a:pPr marL="0" marR="0">
                        <a:spcBef>
                          <a:spcPts val="0"/>
                        </a:spcBef>
                        <a:spcAft>
                          <a:spcPts val="0"/>
                        </a:spcAft>
                      </a:pPr>
                      <a:r>
                        <a:rPr lang="el-GR" sz="1100">
                          <a:effectLst/>
                        </a:rPr>
                        <a:t>Υλικά περιουσιακά στοιχεία</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Ελαχιστοποίηση των αρνητικών επιπτώσεων των προτεινόµενων παρεµβάσεων στην αξία της ακίνητης περιουσίας στην ευρύτερη περιοχή παρέµβασης (περιορισμός των απολλοτριώσεων)</a:t>
                      </a:r>
                      <a:endParaRPr lang="en-US" sz="110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∆ιαχείριση, συντήρηση και αποτελεσµατική χρήση των υπαρχουσών ενεργειακών υποδοµών καθώς και των πόρων για την ανάπτυξη νέων υποδοµών, µε αποτροπή επεµβάσεων σε υλικά περιουσιακά στοιχεία,</a:t>
                      </a:r>
                      <a:endParaRPr lang="en-US" sz="1100">
                        <a:effectLst/>
                        <a:latin typeface="Calibri" panose="020F0502020204030204" pitchFamily="34" charset="0"/>
                        <a:cs typeface="Calibri" panose="020F0502020204030204" pitchFamily="34" charset="0"/>
                      </a:endParaRPr>
                    </a:p>
                    <a:p>
                      <a:pPr marL="0" marR="0"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algn="just">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Ποσοστό κάλυψης εδάφους</a:t>
                      </a:r>
                      <a:endParaRPr lang="en-US" sz="11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Προστασία από φυσικές καταστροφές</a:t>
                      </a:r>
                      <a:endParaRPr lang="en-US" sz="1100">
                        <a:effectLst/>
                        <a:latin typeface="Calibri" panose="020F0502020204030204" pitchFamily="34" charset="0"/>
                        <a:cs typeface="Calibri" panose="020F0502020204030204" pitchFamily="34" charset="0"/>
                      </a:endParaRPr>
                    </a:p>
                    <a:p>
                      <a:pPr marL="0" marR="0">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3940508252"/>
                  </a:ext>
                </a:extLst>
              </a:tr>
              <a:tr h="422259">
                <a:tc>
                  <a:txBody>
                    <a:bodyPr/>
                    <a:lstStyle/>
                    <a:p>
                      <a:pPr marL="0" marR="0">
                        <a:spcBef>
                          <a:spcPts val="0"/>
                        </a:spcBef>
                        <a:spcAft>
                          <a:spcPts val="0"/>
                        </a:spcAft>
                      </a:pPr>
                      <a:r>
                        <a:rPr lang="el-GR" sz="1100">
                          <a:effectLst/>
                        </a:rPr>
                        <a:t>Πολιτιστική κληρονομιά</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Διατήρηση, προστασία και ανάδειξη ιστορικών κτιρίων, αρχαιολογικών χώρων και άλλων χώρων πολιτιστικού ενδιαφέροντος (συμπεριλαμβανομένων των αρχαιολογικών ευρημάτων που μπορεί να βρεθούν κατά την υλοποίηση του προγράμματος)</a:t>
                      </a:r>
                      <a:endParaRPr lang="en-US" sz="1100">
                        <a:effectLst/>
                        <a:latin typeface="Calibri" panose="020F0502020204030204" pitchFamily="34" charset="0"/>
                        <a:cs typeface="Calibri" panose="020F0502020204030204" pitchFamily="34" charset="0"/>
                      </a:endParaRPr>
                    </a:p>
                    <a:p>
                      <a:pPr marL="0" marR="0"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Επιπτώσεις στα στοιχεία της πολιτιστικής κληρονομιάς (έργα που διέρχονται πλησίον ή εντός οπτικού πεδίου αρχαιολογικών χώρων)</a:t>
                      </a:r>
                      <a:endParaRPr lang="en-US" sz="110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12306733"/>
                  </a:ext>
                </a:extLst>
              </a:tr>
              <a:tr h="474996">
                <a:tc>
                  <a:txBody>
                    <a:bodyPr/>
                    <a:lstStyle/>
                    <a:p>
                      <a:pPr marL="0" marR="0">
                        <a:spcBef>
                          <a:spcPts val="0"/>
                        </a:spcBef>
                        <a:spcAft>
                          <a:spcPts val="0"/>
                        </a:spcAft>
                      </a:pPr>
                      <a:r>
                        <a:rPr lang="el-GR" sz="1100">
                          <a:effectLst/>
                        </a:rPr>
                        <a:t>Τοπίο</a:t>
                      </a:r>
                      <a:endParaRPr lang="en-US" sz="1100">
                        <a:effectLst/>
                        <a:latin typeface="Times New Roman" panose="02020603050405020304" pitchFamily="18" charset="0"/>
                        <a:ea typeface="Times New Roman" panose="02020603050405020304" pitchFamily="18" charset="0"/>
                      </a:endParaRPr>
                    </a:p>
                  </a:txBody>
                  <a:tcPr marL="28478" marR="28478"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Ελαχιστοποίηση των αρνητικών επιπτώσεων στο φυσικό, αισθητικό και πολιτιστικό χαρακτήρα του τοπίου, ειδικότερα σε περιπτώσεις </a:t>
                      </a:r>
                      <a:r>
                        <a:rPr lang="el-GR" sz="1100" dirty="0" err="1">
                          <a:effectLst/>
                          <a:latin typeface="Calibri" panose="020F0502020204030204" pitchFamily="34" charset="0"/>
                          <a:cs typeface="Calibri" panose="020F0502020204030204" pitchFamily="34" charset="0"/>
                        </a:rPr>
                        <a:t>αυξηµένης</a:t>
                      </a:r>
                      <a:r>
                        <a:rPr lang="el-GR" sz="1100" dirty="0">
                          <a:effectLst/>
                          <a:latin typeface="Calibri" panose="020F0502020204030204" pitchFamily="34" charset="0"/>
                          <a:cs typeface="Calibri" panose="020F0502020204030204" pitchFamily="34" charset="0"/>
                        </a:rPr>
                        <a:t> προστασίας και ευαισθησίας, </a:t>
                      </a:r>
                      <a:endParaRPr lang="en-US" sz="11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Αποφυγή </a:t>
                      </a:r>
                      <a:r>
                        <a:rPr lang="el-GR" sz="1100" dirty="0" err="1">
                          <a:effectLst/>
                          <a:latin typeface="Calibri" panose="020F0502020204030204" pitchFamily="34" charset="0"/>
                          <a:cs typeface="Calibri" panose="020F0502020204030204" pitchFamily="34" charset="0"/>
                        </a:rPr>
                        <a:t>κατακερµατισµού</a:t>
                      </a:r>
                      <a:r>
                        <a:rPr lang="el-GR" sz="1100" dirty="0">
                          <a:effectLst/>
                          <a:latin typeface="Calibri" panose="020F0502020204030204" pitchFamily="34" charset="0"/>
                          <a:cs typeface="Calibri" panose="020F0502020204030204" pitchFamily="34" charset="0"/>
                        </a:rPr>
                        <a:t> του τοπίου κατά την υλοποίηση και λειτουργία έργων ενεργειακών </a:t>
                      </a:r>
                      <a:r>
                        <a:rPr lang="el-GR" sz="1100" dirty="0" err="1">
                          <a:effectLst/>
                          <a:latin typeface="Calibri" panose="020F0502020204030204" pitchFamily="34" charset="0"/>
                          <a:cs typeface="Calibri" panose="020F0502020204030204" pitchFamily="34" charset="0"/>
                        </a:rPr>
                        <a:t>υποδοµών</a:t>
                      </a:r>
                      <a:r>
                        <a:rPr lang="el-GR"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Αριθμός των έργων που βρίσκονται μέσα ή πολύ κοντά σε ΤΥΦΑ σε σχέση με το σύνολο των έργων του Σχεδίου</a:t>
                      </a:r>
                      <a:endParaRPr lang="en-US" sz="11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Times New Roman" panose="02020603050405020304" pitchFamily="18" charset="0"/>
                        <a:cs typeface="Calibri" panose="020F0502020204030204" pitchFamily="34" charset="0"/>
                      </a:endParaRPr>
                    </a:p>
                  </a:txBody>
                  <a:tcPr marL="28478" marR="28478" marT="0" marB="0"/>
                </a:tc>
                <a:extLst>
                  <a:ext uri="{0D108BD9-81ED-4DB2-BD59-A6C34878D82A}">
                    <a16:rowId xmlns:a16="http://schemas.microsoft.com/office/drawing/2014/main" val="3331924632"/>
                  </a:ext>
                </a:extLst>
              </a:tr>
            </a:tbl>
          </a:graphicData>
        </a:graphic>
      </p:graphicFrame>
    </p:spTree>
    <p:extLst>
      <p:ext uri="{BB962C8B-B14F-4D97-AF65-F5344CB8AC3E}">
        <p14:creationId xmlns:p14="http://schemas.microsoft.com/office/powerpoint/2010/main" val="317924993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844698" y="195085"/>
            <a:ext cx="10856521" cy="517838"/>
          </a:xfrm>
        </p:spPr>
        <p:txBody>
          <a:bodyPr>
            <a:normAutofit fontScale="90000"/>
          </a:bodyPr>
          <a:lstStyle/>
          <a:p>
            <a:pPr algn="ctr"/>
            <a:r>
              <a:rPr lang="el-GR" dirty="0"/>
              <a:t>ΠΕΡΙΒΑΛΛΟΝΤΙΚΟΙ ΣΤΟΧΟΙ – ΚΡΙΤΗΡΙΑ (ΜΕΤΑΦΟΡΕΣ)</a:t>
            </a:r>
            <a:endParaRPr lang="en-US" dirty="0"/>
          </a:p>
        </p:txBody>
      </p:sp>
      <p:graphicFrame>
        <p:nvGraphicFramePr>
          <p:cNvPr id="5" name="Table 4">
            <a:extLst>
              <a:ext uri="{FF2B5EF4-FFF2-40B4-BE49-F238E27FC236}">
                <a16:creationId xmlns:a16="http://schemas.microsoft.com/office/drawing/2014/main" id="{DEFFC987-7D52-4E5A-A4F6-FBA32EEDB0CF}"/>
              </a:ext>
            </a:extLst>
          </p:cNvPr>
          <p:cNvGraphicFramePr>
            <a:graphicFrameLocks noGrp="1"/>
          </p:cNvGraphicFramePr>
          <p:nvPr>
            <p:extLst>
              <p:ext uri="{D42A27DB-BD31-4B8C-83A1-F6EECF244321}">
                <p14:modId xmlns:p14="http://schemas.microsoft.com/office/powerpoint/2010/main" val="3672656902"/>
              </p:ext>
            </p:extLst>
          </p:nvPr>
        </p:nvGraphicFramePr>
        <p:xfrm>
          <a:off x="278969" y="712923"/>
          <a:ext cx="11639228" cy="5882640"/>
        </p:xfrm>
        <a:graphic>
          <a:graphicData uri="http://schemas.openxmlformats.org/drawingml/2006/table">
            <a:tbl>
              <a:tblPr firstRow="1" firstCol="1" bandRow="1">
                <a:tableStyleId>{5C22544A-7EE6-4342-B048-85BDC9FD1C3A}</a:tableStyleId>
              </a:tblPr>
              <a:tblGrid>
                <a:gridCol w="2858481">
                  <a:extLst>
                    <a:ext uri="{9D8B030D-6E8A-4147-A177-3AD203B41FA5}">
                      <a16:colId xmlns:a16="http://schemas.microsoft.com/office/drawing/2014/main" val="2387945986"/>
                    </a:ext>
                  </a:extLst>
                </a:gridCol>
                <a:gridCol w="3404798">
                  <a:extLst>
                    <a:ext uri="{9D8B030D-6E8A-4147-A177-3AD203B41FA5}">
                      <a16:colId xmlns:a16="http://schemas.microsoft.com/office/drawing/2014/main" val="2206588269"/>
                    </a:ext>
                  </a:extLst>
                </a:gridCol>
                <a:gridCol w="5375949">
                  <a:extLst>
                    <a:ext uri="{9D8B030D-6E8A-4147-A177-3AD203B41FA5}">
                      <a16:colId xmlns:a16="http://schemas.microsoft.com/office/drawing/2014/main" val="3514375979"/>
                    </a:ext>
                  </a:extLst>
                </a:gridCol>
              </a:tblGrid>
              <a:tr h="192538">
                <a:tc>
                  <a:txBody>
                    <a:bodyPr/>
                    <a:lstStyle/>
                    <a:p>
                      <a:pPr marL="0" marR="0">
                        <a:spcBef>
                          <a:spcPts val="0"/>
                        </a:spcBef>
                        <a:spcAft>
                          <a:spcPts val="0"/>
                        </a:spcAft>
                      </a:pPr>
                      <a:r>
                        <a:rPr lang="el-GR" sz="1200">
                          <a:effectLst/>
                        </a:rPr>
                        <a:t>ΠΑΡΑΜΕΤΡΟΣ</a:t>
                      </a:r>
                      <a:endParaRPr lang="en-US" sz="1200">
                        <a:effectLst/>
                      </a:endParaRPr>
                    </a:p>
                    <a:p>
                      <a:pPr marL="0" marR="0">
                        <a:spcBef>
                          <a:spcPts val="0"/>
                        </a:spcBef>
                        <a:spcAft>
                          <a:spcPts val="0"/>
                        </a:spcAft>
                      </a:pPr>
                      <a:r>
                        <a:rPr lang="el-GR" sz="1200">
                          <a:effectLst/>
                        </a:rPr>
                        <a:t> </a:t>
                      </a:r>
                      <a:endParaRPr lang="en-US" sz="1200">
                        <a:effectLst/>
                        <a:latin typeface="Times New Roman" panose="02020603050405020304" pitchFamily="18" charset="0"/>
                        <a:ea typeface="Times New Roman" panose="02020603050405020304" pitchFamily="18" charset="0"/>
                      </a:endParaRPr>
                    </a:p>
                  </a:txBody>
                  <a:tcPr marL="36101" marR="36101" marT="0" marB="0"/>
                </a:tc>
                <a:tc>
                  <a:txBody>
                    <a:bodyPr/>
                    <a:lstStyle/>
                    <a:p>
                      <a:pPr marL="0" marR="0">
                        <a:spcBef>
                          <a:spcPts val="0"/>
                        </a:spcBef>
                        <a:spcAft>
                          <a:spcPts val="0"/>
                        </a:spcAft>
                      </a:pPr>
                      <a:r>
                        <a:rPr lang="el-GR" sz="1200">
                          <a:effectLst/>
                        </a:rPr>
                        <a:t>ΠΕΡΙΒΑΛΛΟΝΤΙΚΟΣ ΣΤΟΧΟΣ</a:t>
                      </a:r>
                      <a:endParaRPr lang="en-US" sz="1200">
                        <a:effectLst/>
                        <a:latin typeface="Times New Roman" panose="02020603050405020304" pitchFamily="18" charset="0"/>
                        <a:ea typeface="Times New Roman" panose="02020603050405020304" pitchFamily="18" charset="0"/>
                      </a:endParaRPr>
                    </a:p>
                  </a:txBody>
                  <a:tcPr marL="36101" marR="36101" marT="0" marB="0"/>
                </a:tc>
                <a:tc>
                  <a:txBody>
                    <a:bodyPr/>
                    <a:lstStyle/>
                    <a:p>
                      <a:pPr marL="0" marR="0">
                        <a:spcBef>
                          <a:spcPts val="0"/>
                        </a:spcBef>
                        <a:spcAft>
                          <a:spcPts val="0"/>
                        </a:spcAft>
                      </a:pPr>
                      <a:r>
                        <a:rPr lang="el-GR" sz="1200">
                          <a:effectLst/>
                        </a:rPr>
                        <a:t>ΠΕΡΙΒΑΛΛΟΝΤΙΚΑ ΚΡΙΤΗΡΙΑ ΑΞΙΟΛΟΓΗΣΗΣ</a:t>
                      </a:r>
                      <a:endParaRPr lang="en-US" sz="1200">
                        <a:effectLst/>
                        <a:latin typeface="Times New Roman" panose="02020603050405020304" pitchFamily="18" charset="0"/>
                        <a:ea typeface="Times New Roman" panose="02020603050405020304" pitchFamily="18" charset="0"/>
                      </a:endParaRPr>
                    </a:p>
                  </a:txBody>
                  <a:tcPr marL="36101" marR="36101" marT="0" marB="0"/>
                </a:tc>
                <a:extLst>
                  <a:ext uri="{0D108BD9-81ED-4DB2-BD59-A6C34878D82A}">
                    <a16:rowId xmlns:a16="http://schemas.microsoft.com/office/drawing/2014/main" val="2966164936"/>
                  </a:ext>
                </a:extLst>
              </a:tr>
              <a:tr h="962690">
                <a:tc>
                  <a:txBody>
                    <a:bodyPr/>
                    <a:lstStyle/>
                    <a:p>
                      <a:pPr marL="0" marR="0" algn="just">
                        <a:spcBef>
                          <a:spcPts val="0"/>
                        </a:spcBef>
                        <a:spcAft>
                          <a:spcPts val="0"/>
                        </a:spcAft>
                      </a:pPr>
                      <a:r>
                        <a:rPr lang="el-GR" sz="1200" dirty="0">
                          <a:effectLst/>
                        </a:rPr>
                        <a:t>Βιοποικιλότητα – χλωρίδα - πανίδα</a:t>
                      </a:r>
                      <a:endParaRPr lang="en-US" sz="1200" dirty="0">
                        <a:effectLst/>
                        <a:latin typeface="Times New Roman" panose="02020603050405020304" pitchFamily="18" charset="0"/>
                        <a:ea typeface="Times New Roman" panose="02020603050405020304" pitchFamily="18" charset="0"/>
                      </a:endParaRPr>
                    </a:p>
                  </a:txBody>
                  <a:tcPr marL="36101" marR="36101" marT="0" marB="0"/>
                </a:tc>
                <a:tc>
                  <a:txBody>
                    <a:bodyPr/>
                    <a:lstStyle/>
                    <a:p>
                      <a:pPr marL="2540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Προστασία, διατήρηση</a:t>
                      </a:r>
                      <a:r>
                        <a:rPr lang="el-GR" sz="1100" spc="-40" dirty="0">
                          <a:effectLst/>
                          <a:latin typeface="Calibri" panose="020F0502020204030204" pitchFamily="34" charset="0"/>
                          <a:cs typeface="Calibri" panose="020F0502020204030204" pitchFamily="34" charset="0"/>
                        </a:rPr>
                        <a:t> και διαχείριση της </a:t>
                      </a:r>
                      <a:r>
                        <a:rPr lang="el-GR" sz="1100" dirty="0">
                          <a:effectLst/>
                          <a:latin typeface="Calibri" panose="020F0502020204030204" pitchFamily="34" charset="0"/>
                          <a:cs typeface="Calibri" panose="020F0502020204030204" pitchFamily="34" charset="0"/>
                        </a:rPr>
                        <a:t>βιοποικ</a:t>
                      </a:r>
                      <a:r>
                        <a:rPr lang="el-GR" sz="1100" spc="5" dirty="0">
                          <a:effectLst/>
                          <a:latin typeface="Calibri" panose="020F0502020204030204" pitchFamily="34" charset="0"/>
                          <a:cs typeface="Calibri" panose="020F0502020204030204" pitchFamily="34" charset="0"/>
                        </a:rPr>
                        <a:t>ι</a:t>
                      </a:r>
                      <a:r>
                        <a:rPr lang="el-GR" sz="1100" spc="-5" dirty="0">
                          <a:effectLst/>
                          <a:latin typeface="Calibri" panose="020F0502020204030204" pitchFamily="34" charset="0"/>
                          <a:cs typeface="Calibri" panose="020F0502020204030204" pitchFamily="34" charset="0"/>
                        </a:rPr>
                        <a:t>λ</a:t>
                      </a:r>
                      <a:r>
                        <a:rPr lang="el-GR" sz="1100" dirty="0">
                          <a:effectLst/>
                          <a:latin typeface="Calibri" panose="020F0502020204030204" pitchFamily="34" charset="0"/>
                          <a:cs typeface="Calibri" panose="020F0502020204030204" pitchFamily="34" charset="0"/>
                        </a:rPr>
                        <a:t>ότητ</a:t>
                      </a:r>
                      <a:r>
                        <a:rPr lang="el-GR" sz="1100" spc="5" dirty="0">
                          <a:effectLst/>
                          <a:latin typeface="Calibri" panose="020F0502020204030204" pitchFamily="34" charset="0"/>
                          <a:cs typeface="Calibri" panose="020F0502020204030204" pitchFamily="34" charset="0"/>
                        </a:rPr>
                        <a:t>α</a:t>
                      </a:r>
                      <a:r>
                        <a:rPr lang="el-GR" sz="1100" dirty="0">
                          <a:effectLst/>
                          <a:latin typeface="Calibri" panose="020F0502020204030204" pitchFamily="34" charset="0"/>
                          <a:cs typeface="Calibri" panose="020F0502020204030204" pitchFamily="34" charset="0"/>
                        </a:rPr>
                        <a:t>ς</a:t>
                      </a:r>
                      <a:r>
                        <a:rPr lang="el-GR" sz="1100" spc="-40" dirty="0">
                          <a:effectLst/>
                          <a:latin typeface="Calibri" panose="020F0502020204030204" pitchFamily="34" charset="0"/>
                          <a:cs typeface="Calibri" panose="020F0502020204030204" pitchFamily="34" charset="0"/>
                        </a:rPr>
                        <a:t> και αποφυγή απώλειας οικοσυστημάτων </a:t>
                      </a:r>
                      <a:r>
                        <a:rPr lang="el-GR" sz="1100" dirty="0">
                          <a:effectLst/>
                          <a:latin typeface="Calibri" panose="020F0502020204030204" pitchFamily="34" charset="0"/>
                          <a:cs typeface="Calibri" panose="020F0502020204030204" pitchFamily="34" charset="0"/>
                        </a:rPr>
                        <a:t>σε</a:t>
                      </a:r>
                      <a:r>
                        <a:rPr lang="el-GR" sz="1100" spc="-35"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συμφω</a:t>
                      </a:r>
                      <a:r>
                        <a:rPr lang="el-GR" sz="1100" spc="-5" dirty="0">
                          <a:effectLst/>
                          <a:latin typeface="Calibri" panose="020F0502020204030204" pitchFamily="34" charset="0"/>
                          <a:cs typeface="Calibri" panose="020F0502020204030204" pitchFamily="34" charset="0"/>
                        </a:rPr>
                        <a:t>ν</a:t>
                      </a:r>
                      <a:r>
                        <a:rPr lang="el-GR" sz="1100" dirty="0">
                          <a:effectLst/>
                          <a:latin typeface="Calibri" panose="020F0502020204030204" pitchFamily="34" charset="0"/>
                          <a:cs typeface="Calibri" panose="020F0502020204030204" pitchFamily="34" charset="0"/>
                        </a:rPr>
                        <a:t>ία</a:t>
                      </a:r>
                      <a:r>
                        <a:rPr lang="el-GR" sz="1100" spc="-45" dirty="0">
                          <a:effectLst/>
                          <a:latin typeface="Calibri" panose="020F0502020204030204" pitchFamily="34" charset="0"/>
                          <a:cs typeface="Calibri" panose="020F0502020204030204" pitchFamily="34" charset="0"/>
                        </a:rPr>
                        <a:t> </a:t>
                      </a:r>
                      <a:r>
                        <a:rPr lang="el-GR" sz="1100" spc="5" dirty="0">
                          <a:effectLst/>
                          <a:latin typeface="Calibri" panose="020F0502020204030204" pitchFamily="34" charset="0"/>
                          <a:cs typeface="Calibri" panose="020F0502020204030204" pitchFamily="34" charset="0"/>
                        </a:rPr>
                        <a:t>μ</a:t>
                      </a:r>
                      <a:r>
                        <a:rPr lang="el-GR" sz="1100" dirty="0">
                          <a:effectLst/>
                          <a:latin typeface="Calibri" panose="020F0502020204030204" pitchFamily="34" charset="0"/>
                          <a:cs typeface="Calibri" panose="020F0502020204030204" pitchFamily="34" charset="0"/>
                        </a:rPr>
                        <a:t>ε</a:t>
                      </a:r>
                      <a:r>
                        <a:rPr lang="el-GR" sz="1100" spc="-35"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την</a:t>
                      </a:r>
                      <a:r>
                        <a:rPr lang="el-GR" sz="1100" spc="-40" dirty="0">
                          <a:effectLst/>
                          <a:latin typeface="Calibri" panose="020F0502020204030204" pitchFamily="34" charset="0"/>
                          <a:cs typeface="Calibri" panose="020F0502020204030204" pitchFamily="34" charset="0"/>
                        </a:rPr>
                        <a:t> </a:t>
                      </a:r>
                      <a:r>
                        <a:rPr lang="el-GR" sz="1100" spc="15" dirty="0">
                          <a:effectLst/>
                          <a:latin typeface="Calibri" panose="020F0502020204030204" pitchFamily="34" charset="0"/>
                          <a:cs typeface="Calibri" panose="020F0502020204030204" pitchFamily="34" charset="0"/>
                        </a:rPr>
                        <a:t>Ο</a:t>
                      </a:r>
                      <a:r>
                        <a:rPr lang="el-GR" sz="1100" spc="-5" dirty="0">
                          <a:effectLst/>
                          <a:latin typeface="Calibri" panose="020F0502020204030204" pitchFamily="34" charset="0"/>
                          <a:cs typeface="Calibri" panose="020F0502020204030204" pitchFamily="34" charset="0"/>
                        </a:rPr>
                        <a:t>δ</a:t>
                      </a:r>
                      <a:r>
                        <a:rPr lang="el-GR" sz="1100" dirty="0">
                          <a:effectLst/>
                          <a:latin typeface="Calibri" panose="020F0502020204030204" pitchFamily="34" charset="0"/>
                          <a:cs typeface="Calibri" panose="020F0502020204030204" pitchFamily="34" charset="0"/>
                        </a:rPr>
                        <a:t>ηγία για</a:t>
                      </a:r>
                      <a:r>
                        <a:rPr lang="el-GR" sz="1100" spc="-25"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τους</a:t>
                      </a:r>
                      <a:r>
                        <a:rPr lang="el-GR" sz="1100" spc="-25" dirty="0">
                          <a:effectLst/>
                          <a:latin typeface="Calibri" panose="020F0502020204030204" pitchFamily="34" charset="0"/>
                          <a:cs typeface="Calibri" panose="020F0502020204030204" pitchFamily="34" charset="0"/>
                        </a:rPr>
                        <a:t> </a:t>
                      </a:r>
                      <a:r>
                        <a:rPr lang="el-GR" sz="1100" dirty="0" err="1">
                          <a:effectLst/>
                          <a:latin typeface="Calibri" panose="020F0502020204030204" pitchFamily="34" charset="0"/>
                          <a:cs typeface="Calibri" panose="020F0502020204030204" pitchFamily="34" charset="0"/>
                        </a:rPr>
                        <a:t>Οικ</a:t>
                      </a:r>
                      <a:r>
                        <a:rPr lang="el-GR" sz="1100" spc="5" dirty="0" err="1">
                          <a:effectLst/>
                          <a:latin typeface="Calibri" panose="020F0502020204030204" pitchFamily="34" charset="0"/>
                          <a:cs typeface="Calibri" panose="020F0502020204030204" pitchFamily="34" charset="0"/>
                        </a:rPr>
                        <a:t>ο</a:t>
                      </a:r>
                      <a:r>
                        <a:rPr lang="el-GR" sz="1100" dirty="0" err="1">
                          <a:effectLst/>
                          <a:latin typeface="Calibri" panose="020F0502020204030204" pitchFamily="34" charset="0"/>
                          <a:cs typeface="Calibri" panose="020F0502020204030204" pitchFamily="34" charset="0"/>
                        </a:rPr>
                        <a:t>τόπ</a:t>
                      </a:r>
                      <a:r>
                        <a:rPr lang="el-GR" sz="1100" spc="5" dirty="0" err="1">
                          <a:effectLst/>
                          <a:latin typeface="Calibri" panose="020F0502020204030204" pitchFamily="34" charset="0"/>
                          <a:cs typeface="Calibri" panose="020F0502020204030204" pitchFamily="34" charset="0"/>
                        </a:rPr>
                        <a:t>ο</a:t>
                      </a:r>
                      <a:r>
                        <a:rPr lang="el-GR" sz="1100" dirty="0" err="1">
                          <a:effectLst/>
                          <a:latin typeface="Calibri" panose="020F0502020204030204" pitchFamily="34" charset="0"/>
                          <a:cs typeface="Calibri" panose="020F0502020204030204" pitchFamily="34" charset="0"/>
                        </a:rPr>
                        <a:t>υς</a:t>
                      </a:r>
                      <a:r>
                        <a:rPr lang="el-GR" sz="1100" spc="-25"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και</a:t>
                      </a:r>
                      <a:r>
                        <a:rPr lang="el-GR" sz="1100" spc="-25"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την</a:t>
                      </a:r>
                      <a:r>
                        <a:rPr lang="el-GR" sz="1100" spc="-15"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Ο</a:t>
                      </a:r>
                      <a:r>
                        <a:rPr lang="el-GR" sz="1100" spc="-5" dirty="0">
                          <a:effectLst/>
                          <a:latin typeface="Calibri" panose="020F0502020204030204" pitchFamily="34" charset="0"/>
                          <a:cs typeface="Calibri" panose="020F0502020204030204" pitchFamily="34" charset="0"/>
                        </a:rPr>
                        <a:t>δ</a:t>
                      </a:r>
                      <a:r>
                        <a:rPr lang="el-GR" sz="1100" dirty="0">
                          <a:effectLst/>
                          <a:latin typeface="Calibri" panose="020F0502020204030204" pitchFamily="34" charset="0"/>
                          <a:cs typeface="Calibri" panose="020F0502020204030204" pitchFamily="34" charset="0"/>
                        </a:rPr>
                        <a:t>ηγία</a:t>
                      </a:r>
                      <a:r>
                        <a:rPr lang="el-GR" sz="1100" spc="-20" dirty="0">
                          <a:effectLst/>
                          <a:latin typeface="Calibri" panose="020F0502020204030204" pitchFamily="34" charset="0"/>
                          <a:cs typeface="Calibri" panose="020F0502020204030204" pitchFamily="34" charset="0"/>
                        </a:rPr>
                        <a:t> </a:t>
                      </a:r>
                      <a:r>
                        <a:rPr lang="el-GR" sz="1100" dirty="0">
                          <a:effectLst/>
                          <a:latin typeface="Calibri" panose="020F0502020204030204" pitchFamily="34" charset="0"/>
                          <a:cs typeface="Calibri" panose="020F0502020204030204" pitchFamily="34" charset="0"/>
                        </a:rPr>
                        <a:t>για</a:t>
                      </a:r>
                      <a:r>
                        <a:rPr lang="el-GR" sz="1100" spc="-25" dirty="0">
                          <a:effectLst/>
                          <a:latin typeface="Calibri" panose="020F0502020204030204" pitchFamily="34" charset="0"/>
                          <a:cs typeface="Calibri" panose="020F0502020204030204" pitchFamily="34" charset="0"/>
                        </a:rPr>
                        <a:t> </a:t>
                      </a:r>
                      <a:r>
                        <a:rPr lang="el-GR" sz="1100" spc="10" dirty="0">
                          <a:effectLst/>
                          <a:latin typeface="Calibri" panose="020F0502020204030204" pitchFamily="34" charset="0"/>
                          <a:cs typeface="Calibri" panose="020F0502020204030204" pitchFamily="34" charset="0"/>
                        </a:rPr>
                        <a:t>τ</a:t>
                      </a:r>
                      <a:r>
                        <a:rPr lang="el-GR" sz="1100" dirty="0">
                          <a:effectLst/>
                          <a:latin typeface="Calibri" panose="020F0502020204030204" pitchFamily="34" charset="0"/>
                          <a:cs typeface="Calibri" panose="020F0502020204030204" pitchFamily="34" charset="0"/>
                        </a:rPr>
                        <a:t>α</a:t>
                      </a:r>
                      <a:r>
                        <a:rPr lang="el-GR" sz="1100" spc="-25" dirty="0">
                          <a:effectLst/>
                          <a:latin typeface="Calibri" panose="020F0502020204030204" pitchFamily="34" charset="0"/>
                          <a:cs typeface="Calibri" panose="020F0502020204030204" pitchFamily="34" charset="0"/>
                        </a:rPr>
                        <a:t> </a:t>
                      </a:r>
                      <a:r>
                        <a:rPr lang="el-GR" sz="1100" spc="5" dirty="0">
                          <a:effectLst/>
                          <a:latin typeface="Calibri" panose="020F0502020204030204" pitchFamily="34" charset="0"/>
                          <a:cs typeface="Calibri" panose="020F0502020204030204" pitchFamily="34" charset="0"/>
                        </a:rPr>
                        <a:t>Π</a:t>
                      </a:r>
                      <a:r>
                        <a:rPr lang="el-GR" sz="1100" dirty="0">
                          <a:effectLst/>
                          <a:latin typeface="Calibri" panose="020F0502020204030204" pitchFamily="34" charset="0"/>
                          <a:cs typeface="Calibri" panose="020F0502020204030204" pitchFamily="34" charset="0"/>
                        </a:rPr>
                        <a:t>τη</a:t>
                      </a:r>
                      <a:r>
                        <a:rPr lang="el-GR" sz="1100" spc="-5" dirty="0">
                          <a:effectLst/>
                          <a:latin typeface="Calibri" panose="020F0502020204030204" pitchFamily="34" charset="0"/>
                          <a:cs typeface="Calibri" panose="020F0502020204030204" pitchFamily="34" charset="0"/>
                        </a:rPr>
                        <a:t>ν</a:t>
                      </a:r>
                      <a:r>
                        <a:rPr lang="el-GR" sz="1100" dirty="0">
                          <a:effectLst/>
                          <a:latin typeface="Calibri" panose="020F0502020204030204" pitchFamily="34" charset="0"/>
                          <a:cs typeface="Calibri" panose="020F0502020204030204" pitchFamily="34" charset="0"/>
                        </a:rPr>
                        <a:t>ά</a:t>
                      </a:r>
                      <a:endParaRPr lang="en-US" sz="120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100" spc="5" dirty="0">
                          <a:effectLst/>
                          <a:latin typeface="Calibri" panose="020F0502020204030204" pitchFamily="34" charset="0"/>
                          <a:cs typeface="Calibri" panose="020F0502020204030204" pitchFamily="34" charset="0"/>
                        </a:rPr>
                        <a:t>Αποφυγή μείωσης του αριθμού και της δυνατότητας εξάπλωσης των απειλούμενων ειδών και των ενδημικών ειδών</a:t>
                      </a:r>
                      <a:endParaRPr lang="en-US" sz="120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100" spc="5"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25400" marR="0" algn="just" eaLnBrk="0" hangingPunct="0">
                        <a:lnSpc>
                          <a:spcPts val="1015"/>
                        </a:lnSpc>
                        <a:spcBef>
                          <a:spcPts val="0"/>
                        </a:spcBef>
                        <a:spcAft>
                          <a:spcPts val="0"/>
                        </a:spcAft>
                      </a:pPr>
                      <a:r>
                        <a:rPr lang="el-GR" sz="1100" spc="5" dirty="0">
                          <a:effectLst/>
                          <a:latin typeface="Calibri" panose="020F0502020204030204" pitchFamily="34" charset="0"/>
                          <a:cs typeface="Calibri" panose="020F0502020204030204" pitchFamily="34" charset="0"/>
                        </a:rPr>
                        <a:t>Διατήρηση και / ή αύξηση της συνολικής έκτασης δασικών οικοσυστημάτων</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6101" marR="36101" marT="0" marB="0"/>
                </a:tc>
                <a:tc>
                  <a:txBody>
                    <a:bodyPr/>
                    <a:lstStyle/>
                    <a:p>
                      <a:pPr marL="0" marR="272415" algn="just" eaLnBrk="0" hangingPunct="0">
                        <a:spcBef>
                          <a:spcPts val="0"/>
                        </a:spcBef>
                        <a:spcAft>
                          <a:spcPts val="0"/>
                        </a:spcAft>
                        <a:tabLst>
                          <a:tab pos="2133600" algn="l"/>
                        </a:tabLst>
                      </a:pPr>
                      <a:r>
                        <a:rPr lang="el-GR" sz="1100" spc="-5">
                          <a:effectLst/>
                          <a:latin typeface="Calibri" panose="020F0502020204030204" pitchFamily="34" charset="0"/>
                          <a:cs typeface="Calibri" panose="020F0502020204030204" pitchFamily="34" charset="0"/>
                        </a:rPr>
                        <a:t>Υποδομές ή δραστηριότητες (αριθμός έργων) οι οποίες μπορεί να οδηγήσουν σε απώλεια οικοσυστημάτων, να επηρεάσουν αρνητικά προστατευόμενες περιοχές, την χλωρίδα και την πανίδα</a:t>
                      </a:r>
                      <a:endParaRPr lang="en-US" sz="1200">
                        <a:effectLst/>
                        <a:latin typeface="Calibri" panose="020F0502020204030204" pitchFamily="34" charset="0"/>
                        <a:cs typeface="Calibri" panose="020F0502020204030204" pitchFamily="34" charset="0"/>
                      </a:endParaRPr>
                    </a:p>
                    <a:p>
                      <a:pPr marL="0" marR="272415" algn="just" eaLnBrk="0" hangingPunct="0">
                        <a:spcBef>
                          <a:spcPts val="10"/>
                        </a:spcBef>
                        <a:spcAft>
                          <a:spcPts val="0"/>
                        </a:spcAft>
                        <a:tabLst>
                          <a:tab pos="2133600" algn="l"/>
                        </a:tabLst>
                      </a:pPr>
                      <a:r>
                        <a:rPr lang="el-GR" sz="1100" spc="-5">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cs typeface="Calibri" panose="020F0502020204030204" pitchFamily="34" charset="0"/>
                      </a:endParaRPr>
                    </a:p>
                    <a:p>
                      <a:pPr marL="0" marR="272415" algn="just" eaLnBrk="0" hangingPunct="0">
                        <a:spcBef>
                          <a:spcPts val="0"/>
                        </a:spcBef>
                        <a:spcAft>
                          <a:spcPts val="0"/>
                        </a:spcAft>
                        <a:tabLst>
                          <a:tab pos="2133600" algn="l"/>
                        </a:tabLst>
                      </a:pPr>
                      <a:r>
                        <a:rPr lang="el-GR" sz="1100" spc="-5">
                          <a:effectLst/>
                          <a:latin typeface="Calibri" panose="020F0502020204030204" pitchFamily="34" charset="0"/>
                          <a:cs typeface="Calibri" panose="020F0502020204030204" pitchFamily="34" charset="0"/>
                        </a:rPr>
                        <a:t>Ποσοστό του αριθμού των έργων που βρίσκονται μέσα ή πολύ κοντά σε κρίσιμα ενδιαιτήματα ειδών ορνιθοπανίδας  </a:t>
                      </a:r>
                      <a:endParaRPr lang="en-US" sz="1200">
                        <a:effectLst/>
                        <a:latin typeface="Calibri" panose="020F0502020204030204" pitchFamily="34" charset="0"/>
                        <a:cs typeface="Calibri" panose="020F0502020204030204" pitchFamily="34" charset="0"/>
                      </a:endParaRPr>
                    </a:p>
                    <a:p>
                      <a:pPr marL="0" marR="272415" algn="just">
                        <a:spcBef>
                          <a:spcPts val="0"/>
                        </a:spcBef>
                        <a:spcAft>
                          <a:spcPts val="0"/>
                        </a:spcAft>
                        <a:tabLst>
                          <a:tab pos="2133600" algn="l"/>
                        </a:tabLst>
                      </a:pPr>
                      <a:r>
                        <a:rPr lang="el-GR" sz="1100" spc="-5">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cs typeface="Calibri" panose="020F0502020204030204" pitchFamily="34" charset="0"/>
                      </a:endParaRPr>
                    </a:p>
                    <a:p>
                      <a:pPr marL="0" marR="272415" algn="just">
                        <a:spcBef>
                          <a:spcPts val="0"/>
                        </a:spcBef>
                        <a:spcAft>
                          <a:spcPts val="0"/>
                        </a:spcAft>
                        <a:tabLst>
                          <a:tab pos="2133600" algn="l"/>
                        </a:tabLst>
                      </a:pPr>
                      <a:r>
                        <a:rPr lang="el-GR" sz="1100" spc="-5">
                          <a:effectLst/>
                          <a:latin typeface="Calibri" panose="020F0502020204030204" pitchFamily="34" charset="0"/>
                          <a:cs typeface="Calibri" panose="020F0502020204030204" pitchFamily="34" charset="0"/>
                        </a:rPr>
                        <a:t>Υποδομές ή/και δραστηριότητες που θα κατακερματίσουν τη συνέχεια μεταξύ σημαντικών οικοσυστημάτων και προστατευόμενων περιοχών, ή που θα αποτελέσουν φραγμό στις μετακινήσεις ατόμων ή πληθυσμών πανίδας;</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36101" marR="36101" marT="0" marB="0"/>
                </a:tc>
                <a:extLst>
                  <a:ext uri="{0D108BD9-81ED-4DB2-BD59-A6C34878D82A}">
                    <a16:rowId xmlns:a16="http://schemas.microsoft.com/office/drawing/2014/main" val="758051986"/>
                  </a:ext>
                </a:extLst>
              </a:tr>
              <a:tr h="2294410">
                <a:tc>
                  <a:txBody>
                    <a:bodyPr/>
                    <a:lstStyle/>
                    <a:p>
                      <a:pPr marL="0" marR="0">
                        <a:spcBef>
                          <a:spcPts val="0"/>
                        </a:spcBef>
                        <a:spcAft>
                          <a:spcPts val="0"/>
                        </a:spcAft>
                      </a:pPr>
                      <a:r>
                        <a:rPr lang="el-GR" sz="1200">
                          <a:effectLst/>
                        </a:rPr>
                        <a:t>Πληθυσμός – Ανθρώπινη Υγεία</a:t>
                      </a:r>
                      <a:endParaRPr lang="en-US" sz="1200">
                        <a:effectLst/>
                        <a:latin typeface="Times New Roman" panose="02020603050405020304" pitchFamily="18" charset="0"/>
                        <a:ea typeface="Times New Roman" panose="02020603050405020304" pitchFamily="18" charset="0"/>
                      </a:endParaRPr>
                    </a:p>
                  </a:txBody>
                  <a:tcPr marL="36101" marR="36101" marT="0" marB="0"/>
                </a:tc>
                <a:tc>
                  <a:txBody>
                    <a:bodyPr/>
                    <a:lstStyle/>
                    <a:p>
                      <a:pPr marL="0" marR="0">
                        <a:spcBef>
                          <a:spcPts val="0"/>
                        </a:spcBef>
                        <a:spcAft>
                          <a:spcPts val="0"/>
                        </a:spcAft>
                      </a:pPr>
                      <a:r>
                        <a:rPr lang="el-GR" sz="1200" dirty="0">
                          <a:effectLst/>
                          <a:latin typeface="Calibri" panose="020F0502020204030204" pitchFamily="34" charset="0"/>
                          <a:cs typeface="Calibri" panose="020F0502020204030204" pitchFamily="34" charset="0"/>
                        </a:rPr>
                        <a:t>Προστασία της Δημόσιας Υγείας και της ποιότητας της ζωής των κατοίκων</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6101" marR="36101" marT="0" marB="0"/>
                </a:tc>
                <a:tc>
                  <a:txBody>
                    <a:bodyPr/>
                    <a:lstStyle/>
                    <a:p>
                      <a:pPr marL="0" marR="0">
                        <a:spcBef>
                          <a:spcPts val="0"/>
                        </a:spcBef>
                        <a:spcAft>
                          <a:spcPts val="0"/>
                        </a:spcAft>
                      </a:pPr>
                      <a:r>
                        <a:rPr lang="el-GR" sz="1200" dirty="0">
                          <a:effectLst/>
                          <a:latin typeface="Calibri" panose="020F0502020204030204" pitchFamily="34" charset="0"/>
                          <a:cs typeface="Calibri" panose="020F0502020204030204" pitchFamily="34" charset="0"/>
                        </a:rPr>
                        <a:t>Βελτίωση της ποιότητας ζωής</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Μείωση ατυχημάτων</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Μείωση αέριων ρύπων και περιβαλλοντικού θορύβου</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Βελτίωση της ανθρώπινης υγείας</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Εύκολη και λειτουργική πρόσβαση με μέσα μαζικής μεταφοράς  </a:t>
                      </a:r>
                      <a:endParaRPr lang="en-US" sz="1200" dirty="0">
                        <a:effectLst/>
                        <a:latin typeface="Calibri" panose="020F0502020204030204" pitchFamily="34" charset="0"/>
                        <a:cs typeface="Calibri" panose="020F0502020204030204" pitchFamily="34" charset="0"/>
                      </a:endParaRPr>
                    </a:p>
                    <a:p>
                      <a:pPr marL="0" marR="0">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Βελτίωση των προσβάσεων στις κοινωνικές, υγειονομικές και δημόσιες υπηρεσίες για όλες τις κοινωνικές ομάδες και ιδιαίτερα για άτομα ευαίσθητων κατηγοριών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Ορθολογική και αποτελεσματική χρήση των υπαρχόντων μεταφορικών υποδομών</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Επηρεασμός των παραγωγικών δραστηριοτήτων που σχετίζονται με τις παρεμβάσεις του Στρατηγικού Σχεδίου Μεταφορών</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Βαθμός διεύρυνσης της οικονομικής δραστηριότητας που σχετίζεται ή εξαρτάται από τις παρεμβάσεις του Στρατηγικού Σχεδίου Μεταφορών</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2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6101" marR="36101" marT="0" marB="0"/>
                </a:tc>
                <a:extLst>
                  <a:ext uri="{0D108BD9-81ED-4DB2-BD59-A6C34878D82A}">
                    <a16:rowId xmlns:a16="http://schemas.microsoft.com/office/drawing/2014/main" val="3023807821"/>
                  </a:ext>
                </a:extLst>
              </a:tr>
            </a:tbl>
          </a:graphicData>
        </a:graphic>
      </p:graphicFrame>
    </p:spTree>
    <p:extLst>
      <p:ext uri="{BB962C8B-B14F-4D97-AF65-F5344CB8AC3E}">
        <p14:creationId xmlns:p14="http://schemas.microsoft.com/office/powerpoint/2010/main" val="33409988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3CD6FF-44DA-41B1-A168-DF7EDE9B97F7}"/>
              </a:ext>
            </a:extLst>
          </p:cNvPr>
          <p:cNvSpPr>
            <a:spLocks noGrp="1"/>
          </p:cNvSpPr>
          <p:nvPr>
            <p:ph type="title"/>
          </p:nvPr>
        </p:nvSpPr>
        <p:spPr>
          <a:xfrm>
            <a:off x="844698" y="195085"/>
            <a:ext cx="10856521" cy="517838"/>
          </a:xfrm>
        </p:spPr>
        <p:txBody>
          <a:bodyPr>
            <a:normAutofit fontScale="90000"/>
          </a:bodyPr>
          <a:lstStyle/>
          <a:p>
            <a:pPr algn="ctr"/>
            <a:r>
              <a:rPr lang="el-GR" dirty="0"/>
              <a:t>ΠΕΡΙΒΑΛΛΟΝΤΙΚΟΙ ΣΤΟΧΟΙ – ΚΡΙΤΗΡΙΑ (ΜΕΤΑΦΟΡΕΣ)</a:t>
            </a:r>
            <a:endParaRPr lang="en-US" dirty="0"/>
          </a:p>
        </p:txBody>
      </p:sp>
      <p:graphicFrame>
        <p:nvGraphicFramePr>
          <p:cNvPr id="3" name="Table 2">
            <a:extLst>
              <a:ext uri="{FF2B5EF4-FFF2-40B4-BE49-F238E27FC236}">
                <a16:creationId xmlns:a16="http://schemas.microsoft.com/office/drawing/2014/main" id="{F362A924-0EB0-4E32-9770-D76570D53225}"/>
              </a:ext>
            </a:extLst>
          </p:cNvPr>
          <p:cNvGraphicFramePr>
            <a:graphicFrameLocks noGrp="1"/>
          </p:cNvGraphicFramePr>
          <p:nvPr>
            <p:extLst>
              <p:ext uri="{D42A27DB-BD31-4B8C-83A1-F6EECF244321}">
                <p14:modId xmlns:p14="http://schemas.microsoft.com/office/powerpoint/2010/main" val="979215485"/>
              </p:ext>
            </p:extLst>
          </p:nvPr>
        </p:nvGraphicFramePr>
        <p:xfrm>
          <a:off x="490781" y="888819"/>
          <a:ext cx="11210438" cy="5400360"/>
        </p:xfrm>
        <a:graphic>
          <a:graphicData uri="http://schemas.openxmlformats.org/drawingml/2006/table">
            <a:tbl>
              <a:tblPr firstRow="1" firstCol="1" bandRow="1">
                <a:tableStyleId>{5C22544A-7EE6-4342-B048-85BDC9FD1C3A}</a:tableStyleId>
              </a:tblPr>
              <a:tblGrid>
                <a:gridCol w="2576440">
                  <a:extLst>
                    <a:ext uri="{9D8B030D-6E8A-4147-A177-3AD203B41FA5}">
                      <a16:colId xmlns:a16="http://schemas.microsoft.com/office/drawing/2014/main" val="3411323610"/>
                    </a:ext>
                  </a:extLst>
                </a:gridCol>
                <a:gridCol w="3629790">
                  <a:extLst>
                    <a:ext uri="{9D8B030D-6E8A-4147-A177-3AD203B41FA5}">
                      <a16:colId xmlns:a16="http://schemas.microsoft.com/office/drawing/2014/main" val="2035132846"/>
                    </a:ext>
                  </a:extLst>
                </a:gridCol>
                <a:gridCol w="5004208">
                  <a:extLst>
                    <a:ext uri="{9D8B030D-6E8A-4147-A177-3AD203B41FA5}">
                      <a16:colId xmlns:a16="http://schemas.microsoft.com/office/drawing/2014/main" val="1275225693"/>
                    </a:ext>
                  </a:extLst>
                </a:gridCol>
              </a:tblGrid>
              <a:tr h="422383">
                <a:tc>
                  <a:txBody>
                    <a:bodyPr/>
                    <a:lstStyle/>
                    <a:p>
                      <a:pPr marL="0" marR="0">
                        <a:spcBef>
                          <a:spcPts val="0"/>
                        </a:spcBef>
                        <a:spcAft>
                          <a:spcPts val="0"/>
                        </a:spcAft>
                      </a:pPr>
                      <a:r>
                        <a:rPr lang="el-GR" sz="1100">
                          <a:effectLst/>
                        </a:rPr>
                        <a:t>Έδαφος</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spcBef>
                          <a:spcPts val="0"/>
                        </a:spcBef>
                        <a:spcAft>
                          <a:spcPts val="0"/>
                        </a:spcAft>
                      </a:pPr>
                      <a:r>
                        <a:rPr lang="el-GR" sz="1100">
                          <a:effectLst/>
                        </a:rPr>
                        <a:t>Διαφύλαξη χαρακτηριστικών του εδάφους  </a:t>
                      </a:r>
                      <a:endParaRPr lang="en-US" sz="1200">
                        <a:effectLst/>
                      </a:endParaRPr>
                    </a:p>
                    <a:p>
                      <a:pPr marL="0" marR="0">
                        <a:spcBef>
                          <a:spcPts val="0"/>
                        </a:spcBef>
                        <a:spcAft>
                          <a:spcPts val="0"/>
                        </a:spcAft>
                      </a:pPr>
                      <a:r>
                        <a:rPr lang="el-GR" sz="1100">
                          <a:effectLst/>
                        </a:rPr>
                        <a:t> </a:t>
                      </a:r>
                      <a:endParaRPr lang="en-US" sz="1200">
                        <a:effectLst/>
                      </a:endParaRPr>
                    </a:p>
                    <a:p>
                      <a:pPr marL="0" marR="0">
                        <a:spcBef>
                          <a:spcPts val="0"/>
                        </a:spcBef>
                        <a:spcAft>
                          <a:spcPts val="0"/>
                        </a:spcAft>
                      </a:pPr>
                      <a:r>
                        <a:rPr lang="el-GR" sz="1100">
                          <a:effectLst/>
                        </a:rPr>
                        <a:t>Διαφύλαξη των χρήσιμων εδαφών</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eaLnBrk="0" hangingPunct="0">
                        <a:lnSpc>
                          <a:spcPts val="1015"/>
                        </a:lnSpc>
                        <a:spcBef>
                          <a:spcPts val="0"/>
                        </a:spcBef>
                        <a:spcAft>
                          <a:spcPts val="0"/>
                        </a:spcAft>
                      </a:pPr>
                      <a:r>
                        <a:rPr lang="el-GR" sz="1100" dirty="0">
                          <a:effectLst/>
                        </a:rPr>
                        <a:t>Ρύπανση ή διάβρωση εδάφους </a:t>
                      </a:r>
                      <a:endParaRPr lang="en-US" sz="1200" dirty="0">
                        <a:effectLst/>
                      </a:endParaRPr>
                    </a:p>
                    <a:p>
                      <a:pPr marL="0" marR="0" eaLnBrk="0" hangingPunct="0">
                        <a:lnSpc>
                          <a:spcPts val="1015"/>
                        </a:lnSpc>
                        <a:spcBef>
                          <a:spcPts val="0"/>
                        </a:spcBef>
                        <a:spcAft>
                          <a:spcPts val="0"/>
                        </a:spcAft>
                      </a:pPr>
                      <a:r>
                        <a:rPr lang="el-GR" sz="1100" dirty="0">
                          <a:effectLst/>
                        </a:rPr>
                        <a:t> </a:t>
                      </a:r>
                      <a:endParaRPr lang="en-US" sz="1200" dirty="0">
                        <a:effectLst/>
                      </a:endParaRPr>
                    </a:p>
                    <a:p>
                      <a:pPr marL="0" marR="0" eaLnBrk="0" hangingPunct="0">
                        <a:lnSpc>
                          <a:spcPts val="1015"/>
                        </a:lnSpc>
                        <a:spcBef>
                          <a:spcPts val="0"/>
                        </a:spcBef>
                        <a:spcAft>
                          <a:spcPts val="0"/>
                        </a:spcAft>
                      </a:pPr>
                      <a:r>
                        <a:rPr lang="el-GR" sz="1100" dirty="0">
                          <a:effectLst/>
                        </a:rPr>
                        <a:t>Κατάληψη χρήσιμων εδαφών </a:t>
                      </a:r>
                      <a:endParaRPr lang="en-US" sz="1200" dirty="0">
                        <a:effectLst/>
                      </a:endParaRPr>
                    </a:p>
                    <a:p>
                      <a:pPr marL="0" marR="0" eaLnBrk="0" hangingPunct="0">
                        <a:lnSpc>
                          <a:spcPts val="1215"/>
                        </a:lnSpc>
                        <a:spcBef>
                          <a:spcPts val="0"/>
                        </a:spcBef>
                        <a:spcAft>
                          <a:spcPts val="0"/>
                        </a:spcAft>
                      </a:pPr>
                      <a:r>
                        <a:rPr lang="el-GR" sz="1100" dirty="0">
                          <a:effectLst/>
                        </a:rPr>
                        <a:t> </a:t>
                      </a:r>
                      <a:endParaRPr lang="en-US" sz="1200" dirty="0">
                        <a:effectLst/>
                      </a:endParaRPr>
                    </a:p>
                    <a:p>
                      <a:pPr marL="0" marR="0" eaLnBrk="0" hangingPunct="0">
                        <a:lnSpc>
                          <a:spcPts val="1215"/>
                        </a:lnSpc>
                        <a:spcBef>
                          <a:spcPts val="0"/>
                        </a:spcBef>
                        <a:spcAft>
                          <a:spcPts val="0"/>
                        </a:spcAft>
                      </a:pPr>
                      <a:r>
                        <a:rPr lang="el-GR" sz="1100" dirty="0">
                          <a:effectLst/>
                        </a:rPr>
                        <a:t>Επιπτώσεις στους φυσικούς πόρους  </a:t>
                      </a:r>
                      <a:endParaRPr lang="en-US" sz="1200" dirty="0">
                        <a:effectLst/>
                        <a:latin typeface="Times New Roman" panose="02020603050405020304" pitchFamily="18" charset="0"/>
                        <a:ea typeface="Times New Roman" panose="02020603050405020304" pitchFamily="18" charset="0"/>
                      </a:endParaRPr>
                    </a:p>
                  </a:txBody>
                  <a:tcPr marL="32216" marR="32216" marT="0" marB="0"/>
                </a:tc>
                <a:extLst>
                  <a:ext uri="{0D108BD9-81ED-4DB2-BD59-A6C34878D82A}">
                    <a16:rowId xmlns:a16="http://schemas.microsoft.com/office/drawing/2014/main" val="1536736185"/>
                  </a:ext>
                </a:extLst>
              </a:tr>
              <a:tr h="239052">
                <a:tc>
                  <a:txBody>
                    <a:bodyPr/>
                    <a:lstStyle/>
                    <a:p>
                      <a:pPr marL="0" marR="0">
                        <a:spcBef>
                          <a:spcPts val="0"/>
                        </a:spcBef>
                        <a:spcAft>
                          <a:spcPts val="0"/>
                        </a:spcAft>
                      </a:pPr>
                      <a:r>
                        <a:rPr lang="el-GR" sz="1100">
                          <a:effectLst/>
                        </a:rPr>
                        <a:t>Ύδατα</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spcBef>
                          <a:spcPts val="0"/>
                        </a:spcBef>
                        <a:spcAft>
                          <a:spcPts val="0"/>
                        </a:spcAft>
                      </a:pPr>
                      <a:r>
                        <a:rPr lang="el-GR" sz="1100" dirty="0">
                          <a:effectLst/>
                          <a:latin typeface="Calibri" panose="020F0502020204030204" pitchFamily="34" charset="0"/>
                          <a:cs typeface="Calibri" panose="020F0502020204030204" pitchFamily="34" charset="0"/>
                        </a:rPr>
                        <a:t>Προστασία των επιφανειακών – υπόγειων   υδάτων</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tc>
                  <a:txBody>
                    <a:bodyPr/>
                    <a:lstStyle/>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Η ελαχιστοποίηση της ρύπανσης των υδάτων (διατήρηση και βελτίωση ποιότητας υπόγειων και επιφανειακών υδάτων) και της διάσπασης του υδρογραφικού δικτύου κατά την υλοποίηση των υποδομών / έργων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extLst>
                  <a:ext uri="{0D108BD9-81ED-4DB2-BD59-A6C34878D82A}">
                    <a16:rowId xmlns:a16="http://schemas.microsoft.com/office/drawing/2014/main" val="3797916739"/>
                  </a:ext>
                </a:extLst>
              </a:tr>
              <a:tr h="637154">
                <a:tc>
                  <a:txBody>
                    <a:bodyPr/>
                    <a:lstStyle/>
                    <a:p>
                      <a:pPr marL="0" marR="0">
                        <a:spcBef>
                          <a:spcPts val="0"/>
                        </a:spcBef>
                        <a:spcAft>
                          <a:spcPts val="0"/>
                        </a:spcAft>
                      </a:pPr>
                      <a:r>
                        <a:rPr lang="el-GR" sz="1100">
                          <a:effectLst/>
                        </a:rPr>
                        <a:t>Αέρας και Κλίμα</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Διατήρηση της καλής ποιότητας του ατμοσφαιρικού αέρα και περιορισμός των επιπτώσεων της κλιματικής αλλαγής σύμφωνα με τις Ευρωπαϊκές Οδηγίες και την ικανοποίηση του Εθνικού Στόχου ως προς τη συμμετοχή των ΑΠΕ στην ακαθάριστη τελική παραγωγή ενέργειας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tc>
                  <a:txBody>
                    <a:bodyPr/>
                    <a:lstStyle/>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Εκπομπές αερίων ρύπων και αερίων του θερμοκηπίου</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Συμμετοχή των ΑΠΕ στις μεταφορές</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Συμμετοχή του Σχεδίου στους στόχους της ενεργειακής απόδοσης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extLst>
                  <a:ext uri="{0D108BD9-81ED-4DB2-BD59-A6C34878D82A}">
                    <a16:rowId xmlns:a16="http://schemas.microsoft.com/office/drawing/2014/main" val="1339662247"/>
                  </a:ext>
                </a:extLst>
              </a:tr>
              <a:tr h="419698">
                <a:tc>
                  <a:txBody>
                    <a:bodyPr/>
                    <a:lstStyle/>
                    <a:p>
                      <a:pPr marL="0" marR="0">
                        <a:spcBef>
                          <a:spcPts val="0"/>
                        </a:spcBef>
                        <a:spcAft>
                          <a:spcPts val="0"/>
                        </a:spcAft>
                      </a:pPr>
                      <a:r>
                        <a:rPr lang="el-GR" sz="1100">
                          <a:effectLst/>
                        </a:rPr>
                        <a:t>Περιβαλλοντικός Θόρυβος</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Μείωση του θορύβου που προκαλείται από τις συγκοινωνιακές υποδομές και αποφυγή έκθεσης σε επίπεδα περιβαλλοντικού θορύβου που υπερβαίνουν τα επιτρεπτά όρια</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tc>
                  <a:txBody>
                    <a:bodyPr/>
                    <a:lstStyle/>
                    <a:p>
                      <a:pPr marL="0" marR="0" algn="just">
                        <a:spcBef>
                          <a:spcPts val="0"/>
                        </a:spcBef>
                        <a:spcAft>
                          <a:spcPts val="0"/>
                        </a:spcAft>
                      </a:pPr>
                      <a:r>
                        <a:rPr lang="el-GR" sz="1100">
                          <a:effectLst/>
                          <a:latin typeface="Calibri" panose="020F0502020204030204" pitchFamily="34" charset="0"/>
                          <a:cs typeface="Calibri" panose="020F0502020204030204" pitchFamily="34" charset="0"/>
                        </a:rPr>
                        <a:t>Μείωση επιπέδων θορύβου</a:t>
                      </a:r>
                      <a:endParaRPr lang="en-US" sz="12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a:effectLst/>
                          <a:latin typeface="Calibri" panose="020F0502020204030204" pitchFamily="34" charset="0"/>
                          <a:cs typeface="Calibri" panose="020F0502020204030204" pitchFamily="34" charset="0"/>
                        </a:rPr>
                        <a:t>Περιοχές στις οποίες έχουν ετοιμαστεί οι  Στρατηγικοί Χάρτες Θορύβου</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extLst>
                  <a:ext uri="{0D108BD9-81ED-4DB2-BD59-A6C34878D82A}">
                    <a16:rowId xmlns:a16="http://schemas.microsoft.com/office/drawing/2014/main" val="3481438641"/>
                  </a:ext>
                </a:extLst>
              </a:tr>
              <a:tr h="716321">
                <a:tc>
                  <a:txBody>
                    <a:bodyPr/>
                    <a:lstStyle/>
                    <a:p>
                      <a:pPr marL="0" marR="0">
                        <a:spcBef>
                          <a:spcPts val="0"/>
                        </a:spcBef>
                        <a:spcAft>
                          <a:spcPts val="0"/>
                        </a:spcAft>
                      </a:pPr>
                      <a:r>
                        <a:rPr lang="el-GR" sz="1100">
                          <a:effectLst/>
                        </a:rPr>
                        <a:t>Υλικά περιουσιακά στοιχεία</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Ελαχιστοποίηση των αρνητικών επιπτώσεων των </a:t>
                      </a:r>
                      <a:r>
                        <a:rPr lang="el-GR" sz="1100" dirty="0" err="1">
                          <a:effectLst/>
                          <a:latin typeface="Calibri" panose="020F0502020204030204" pitchFamily="34" charset="0"/>
                          <a:cs typeface="Calibri" panose="020F0502020204030204" pitchFamily="34" charset="0"/>
                        </a:rPr>
                        <a:t>προτεινόµενων</a:t>
                      </a:r>
                      <a:r>
                        <a:rPr lang="el-GR" sz="1100" dirty="0">
                          <a:effectLst/>
                          <a:latin typeface="Calibri" panose="020F0502020204030204" pitchFamily="34" charset="0"/>
                          <a:cs typeface="Calibri" panose="020F0502020204030204" pitchFamily="34" charset="0"/>
                        </a:rPr>
                        <a:t> </a:t>
                      </a:r>
                      <a:r>
                        <a:rPr lang="el-GR" sz="1100" dirty="0" err="1">
                          <a:effectLst/>
                          <a:latin typeface="Calibri" panose="020F0502020204030204" pitchFamily="34" charset="0"/>
                          <a:cs typeface="Calibri" panose="020F0502020204030204" pitchFamily="34" charset="0"/>
                        </a:rPr>
                        <a:t>παρεµβάσεων</a:t>
                      </a:r>
                      <a:r>
                        <a:rPr lang="el-GR" sz="1100" dirty="0">
                          <a:effectLst/>
                          <a:latin typeface="Calibri" panose="020F0502020204030204" pitchFamily="34" charset="0"/>
                          <a:cs typeface="Calibri" panose="020F0502020204030204" pitchFamily="34" charset="0"/>
                        </a:rPr>
                        <a:t> στην αξία της ακίνητης περιουσίας στην ευρύτερη περιοχή </a:t>
                      </a:r>
                      <a:r>
                        <a:rPr lang="el-GR" sz="1100" dirty="0" err="1">
                          <a:effectLst/>
                          <a:latin typeface="Calibri" panose="020F0502020204030204" pitchFamily="34" charset="0"/>
                          <a:cs typeface="Calibri" panose="020F0502020204030204" pitchFamily="34" charset="0"/>
                        </a:rPr>
                        <a:t>παρέµβασης</a:t>
                      </a:r>
                      <a:r>
                        <a:rPr lang="el-GR" sz="1100" dirty="0">
                          <a:effectLst/>
                          <a:latin typeface="Calibri" panose="020F0502020204030204" pitchFamily="34" charset="0"/>
                          <a:cs typeface="Calibri" panose="020F0502020204030204" pitchFamily="34" charset="0"/>
                        </a:rPr>
                        <a:t> (περιορισμός των </a:t>
                      </a:r>
                      <a:r>
                        <a:rPr lang="el-GR" sz="1100" dirty="0" err="1">
                          <a:effectLst/>
                          <a:latin typeface="Calibri" panose="020F0502020204030204" pitchFamily="34" charset="0"/>
                          <a:cs typeface="Calibri" panose="020F0502020204030204" pitchFamily="34" charset="0"/>
                        </a:rPr>
                        <a:t>απολλοτριώσεων</a:t>
                      </a:r>
                      <a:r>
                        <a:rPr lang="el-GR" sz="1100" dirty="0">
                          <a:effectLst/>
                          <a:latin typeface="Calibri" panose="020F0502020204030204" pitchFamily="34" charset="0"/>
                          <a:cs typeface="Calibri" panose="020F0502020204030204" pitchFamily="34" charset="0"/>
                        </a:rPr>
                        <a:t>)</a:t>
                      </a:r>
                      <a:endParaRPr lang="en-US" sz="12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a:t>
                      </a:r>
                      <a:r>
                        <a:rPr lang="el-GR" sz="1100" dirty="0" err="1">
                          <a:effectLst/>
                          <a:latin typeface="Calibri" panose="020F0502020204030204" pitchFamily="34" charset="0"/>
                          <a:cs typeface="Calibri" panose="020F0502020204030204" pitchFamily="34" charset="0"/>
                        </a:rPr>
                        <a:t>ιαχείριση</a:t>
                      </a:r>
                      <a:r>
                        <a:rPr lang="el-GR" sz="1100" dirty="0">
                          <a:effectLst/>
                          <a:latin typeface="Calibri" panose="020F0502020204030204" pitchFamily="34" charset="0"/>
                          <a:cs typeface="Calibri" panose="020F0502020204030204" pitchFamily="34" charset="0"/>
                        </a:rPr>
                        <a:t>, συντήρηση και </a:t>
                      </a:r>
                      <a:r>
                        <a:rPr lang="el-GR" sz="1100" dirty="0" err="1">
                          <a:effectLst/>
                          <a:latin typeface="Calibri" panose="020F0502020204030204" pitchFamily="34" charset="0"/>
                          <a:cs typeface="Calibri" panose="020F0502020204030204" pitchFamily="34" charset="0"/>
                        </a:rPr>
                        <a:t>αποτελεσµατική</a:t>
                      </a:r>
                      <a:r>
                        <a:rPr lang="el-GR" sz="1100" dirty="0">
                          <a:effectLst/>
                          <a:latin typeface="Calibri" panose="020F0502020204030204" pitchFamily="34" charset="0"/>
                          <a:cs typeface="Calibri" panose="020F0502020204030204" pitchFamily="34" charset="0"/>
                        </a:rPr>
                        <a:t> χρήση των υπαρχουσών </a:t>
                      </a:r>
                      <a:r>
                        <a:rPr lang="el-GR" sz="1100" dirty="0" err="1">
                          <a:effectLst/>
                          <a:latin typeface="Calibri" panose="020F0502020204030204" pitchFamily="34" charset="0"/>
                          <a:cs typeface="Calibri" panose="020F0502020204030204" pitchFamily="34" charset="0"/>
                        </a:rPr>
                        <a:t>υποδοµών</a:t>
                      </a:r>
                      <a:r>
                        <a:rPr lang="el-GR" sz="1100" dirty="0">
                          <a:effectLst/>
                          <a:latin typeface="Calibri" panose="020F0502020204030204" pitchFamily="34" charset="0"/>
                          <a:cs typeface="Calibri" panose="020F0502020204030204" pitchFamily="34" charset="0"/>
                        </a:rPr>
                        <a:t> καθώς και των πόρων για την ανάπτυξη νέων </a:t>
                      </a:r>
                      <a:r>
                        <a:rPr lang="el-GR" sz="1100" dirty="0" err="1">
                          <a:effectLst/>
                          <a:latin typeface="Calibri" panose="020F0502020204030204" pitchFamily="34" charset="0"/>
                          <a:cs typeface="Calibri" panose="020F0502020204030204" pitchFamily="34" charset="0"/>
                        </a:rPr>
                        <a:t>υποδοµών</a:t>
                      </a:r>
                      <a:r>
                        <a:rPr lang="el-GR" sz="1100" dirty="0">
                          <a:effectLst/>
                          <a:latin typeface="Calibri" panose="020F0502020204030204" pitchFamily="34" charset="0"/>
                          <a:cs typeface="Calibri" panose="020F0502020204030204" pitchFamily="34" charset="0"/>
                        </a:rPr>
                        <a:t>, µε αποτροπή </a:t>
                      </a:r>
                      <a:r>
                        <a:rPr lang="el-GR" sz="1100" dirty="0" err="1">
                          <a:effectLst/>
                          <a:latin typeface="Calibri" panose="020F0502020204030204" pitchFamily="34" charset="0"/>
                          <a:cs typeface="Calibri" panose="020F0502020204030204" pitchFamily="34" charset="0"/>
                        </a:rPr>
                        <a:t>επεµβάσεων</a:t>
                      </a:r>
                      <a:r>
                        <a:rPr lang="el-GR" sz="1100" dirty="0">
                          <a:effectLst/>
                          <a:latin typeface="Calibri" panose="020F0502020204030204" pitchFamily="34" charset="0"/>
                          <a:cs typeface="Calibri" panose="020F0502020204030204" pitchFamily="34" charset="0"/>
                        </a:rPr>
                        <a:t> σε υλικά περιουσιακά στοιχεία,</a:t>
                      </a:r>
                      <a:endParaRPr lang="en-US" sz="1200" dirty="0">
                        <a:effectLst/>
                        <a:latin typeface="Calibri" panose="020F0502020204030204" pitchFamily="34" charset="0"/>
                        <a:cs typeface="Calibri" panose="020F0502020204030204" pitchFamily="34" charset="0"/>
                      </a:endParaRPr>
                    </a:p>
                    <a:p>
                      <a:pPr marL="0" marR="0"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tc>
                  <a:txBody>
                    <a:bodyPr/>
                    <a:lstStyle/>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Ποσοστό κάλυψης εδάφους</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Προστασία από φυσικές καταστροφές</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a:spcBef>
                          <a:spcPts val="0"/>
                        </a:spcBef>
                        <a:spcAft>
                          <a:spcPts val="0"/>
                        </a:spcAft>
                      </a:pPr>
                      <a:r>
                        <a:rPr lang="el-GR" sz="1100" dirty="0">
                          <a:effectLst/>
                          <a:latin typeface="Calibri" panose="020F0502020204030204" pitchFamily="34" charset="0"/>
                          <a:cs typeface="Calibri" panose="020F0502020204030204" pitchFamily="34" charset="0"/>
                        </a:rPr>
                        <a:t>Μεταβολή της αξίας της ακίνητης περιουσίας</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extLst>
                  <a:ext uri="{0D108BD9-81ED-4DB2-BD59-A6C34878D82A}">
                    <a16:rowId xmlns:a16="http://schemas.microsoft.com/office/drawing/2014/main" val="3020113596"/>
                  </a:ext>
                </a:extLst>
              </a:tr>
              <a:tr h="477686">
                <a:tc>
                  <a:txBody>
                    <a:bodyPr/>
                    <a:lstStyle/>
                    <a:p>
                      <a:pPr marL="0" marR="0">
                        <a:spcBef>
                          <a:spcPts val="0"/>
                        </a:spcBef>
                        <a:spcAft>
                          <a:spcPts val="0"/>
                        </a:spcAft>
                      </a:pPr>
                      <a:r>
                        <a:rPr lang="el-GR" sz="1100">
                          <a:effectLst/>
                        </a:rPr>
                        <a:t>Πολιτιστική κληρονομιά</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Διατήρηση, προστασία και ανάδειξη ιστορικών κτιρίων, αρχαιολογικών χώρων και άλλων χώρων πολιτιστικού ενδιαφέροντος (συμπεριλαμβανομένων των αρχαιολογικών ευρημάτων που μπορεί να βρεθούν κατά την υλοποίηση του προγράμματος)</a:t>
                      </a:r>
                      <a:endParaRPr lang="en-US" sz="1200">
                        <a:effectLst/>
                        <a:latin typeface="Calibri" panose="020F0502020204030204" pitchFamily="34" charset="0"/>
                        <a:cs typeface="Calibri" panose="020F0502020204030204" pitchFamily="34" charset="0"/>
                      </a:endParaRPr>
                    </a:p>
                    <a:p>
                      <a:pPr marL="0" marR="0"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Επιπτώσεις στα στοιχεία της πολιτιστικής κληρονομιάς (έργα που διέρχονται πλησίον ή εντός οπτικού πεδίου αρχαιολογικών χώρων)</a:t>
                      </a:r>
                      <a:endParaRPr lang="en-US" sz="12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Βελτίωση της προσβασιμότητας σε χώρους και εκδηλώσεις πολιτιστικού και αρχαιολογικού ενδιαφέροντος</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extLst>
                  <a:ext uri="{0D108BD9-81ED-4DB2-BD59-A6C34878D82A}">
                    <a16:rowId xmlns:a16="http://schemas.microsoft.com/office/drawing/2014/main" val="3075536357"/>
                  </a:ext>
                </a:extLst>
              </a:tr>
              <a:tr h="537345">
                <a:tc>
                  <a:txBody>
                    <a:bodyPr/>
                    <a:lstStyle/>
                    <a:p>
                      <a:pPr marL="0" marR="0">
                        <a:spcBef>
                          <a:spcPts val="0"/>
                        </a:spcBef>
                        <a:spcAft>
                          <a:spcPts val="0"/>
                        </a:spcAft>
                      </a:pPr>
                      <a:r>
                        <a:rPr lang="el-GR" sz="1100">
                          <a:effectLst/>
                        </a:rPr>
                        <a:t>Τοπίο</a:t>
                      </a:r>
                      <a:endParaRPr lang="en-US" sz="1200">
                        <a:effectLst/>
                        <a:latin typeface="Times New Roman" panose="02020603050405020304" pitchFamily="18" charset="0"/>
                        <a:ea typeface="Times New Roman" panose="02020603050405020304" pitchFamily="18" charset="0"/>
                      </a:endParaRPr>
                    </a:p>
                  </a:txBody>
                  <a:tcPr marL="32216" marR="32216" marT="0" marB="0"/>
                </a:tc>
                <a:tc>
                  <a:txBody>
                    <a:bodyPr/>
                    <a:lstStyle/>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Ελαχιστοποίηση των αρνητικών επιπτώσεων στο φυσικό, αισθητικό και πολιτιστικό χαρακτήρα του τοπίου, ειδικότερα σε περιπτώσεις αυξηµένης προστασίας και ευαισθησίας, </a:t>
                      </a:r>
                      <a:endParaRPr lang="en-US" sz="120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 </a:t>
                      </a:r>
                      <a:endParaRPr lang="en-US" sz="120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a:effectLst/>
                          <a:latin typeface="Calibri" panose="020F0502020204030204" pitchFamily="34" charset="0"/>
                          <a:cs typeface="Calibri" panose="020F0502020204030204" pitchFamily="34" charset="0"/>
                        </a:rPr>
                        <a:t>Αποφυγή κατακερµατισµού του τοπίου κατά την υλοποίηση και λειτουργία έργων του Στρατηγικού Σχεδίου Μεταφορών  </a:t>
                      </a:r>
                      <a:endParaRPr lang="en-US" sz="120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tc>
                  <a:txBody>
                    <a:bodyPr/>
                    <a:lstStyle/>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Αριθμός των έργων που βρίσκονται μέσα ή πολύ κοντά σε ΤΥΦΑ σε σχέση με το σύνολο των έργων του Σχεδίου</a:t>
                      </a:r>
                      <a:endParaRPr lang="en-US" sz="1200" dirty="0">
                        <a:effectLst/>
                        <a:latin typeface="Calibri" panose="020F0502020204030204" pitchFamily="34" charset="0"/>
                        <a:cs typeface="Calibri" panose="020F0502020204030204" pitchFamily="34" charset="0"/>
                      </a:endParaRPr>
                    </a:p>
                    <a:p>
                      <a:pPr marL="0" marR="0" algn="just" eaLnBrk="0" hangingPunct="0">
                        <a:lnSpc>
                          <a:spcPts val="1015"/>
                        </a:lnSpc>
                        <a:spcBef>
                          <a:spcPts val="0"/>
                        </a:spcBef>
                        <a:spcAft>
                          <a:spcPts val="0"/>
                        </a:spcAft>
                      </a:pPr>
                      <a:r>
                        <a:rPr lang="el-GR" sz="1100" dirty="0">
                          <a:effectLst/>
                          <a:latin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a:txBody>
                  <a:tcPr marL="32216" marR="32216" marT="0" marB="0"/>
                </a:tc>
                <a:extLst>
                  <a:ext uri="{0D108BD9-81ED-4DB2-BD59-A6C34878D82A}">
                    <a16:rowId xmlns:a16="http://schemas.microsoft.com/office/drawing/2014/main" val="295487163"/>
                  </a:ext>
                </a:extLst>
              </a:tr>
            </a:tbl>
          </a:graphicData>
        </a:graphic>
      </p:graphicFrame>
    </p:spTree>
    <p:extLst>
      <p:ext uri="{BB962C8B-B14F-4D97-AF65-F5344CB8AC3E}">
        <p14:creationId xmlns:p14="http://schemas.microsoft.com/office/powerpoint/2010/main" val="605074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ΣΤΟΧΟΙ ΤΟΥ ΣΧΕΔΙΟΥ ΓΙΑ ΤΟ ΚΛΙΜΑ ΚΑΙ ΤΗΝ ΕΝΕΡΓΕΙΑ</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625033" y="2015732"/>
            <a:ext cx="10984375" cy="3745971"/>
          </a:xfrm>
        </p:spPr>
        <p:txBody>
          <a:bodyPr>
            <a:normAutofit/>
          </a:bodyPr>
          <a:lstStyle/>
          <a:p>
            <a:pPr algn="just"/>
            <a:r>
              <a:rPr lang="el-GR" dirty="0">
                <a:latin typeface="Calibri" panose="020F0502020204030204" pitchFamily="34" charset="0"/>
                <a:cs typeface="Calibri" panose="020F0502020204030204" pitchFamily="34" charset="0"/>
              </a:rPr>
              <a:t>Μείωση της εκπομπής αερίων του θερμοκηπίου της ΕΕ κατά 24% μέχρι το 2030 σε σχέση με το 2005 (Ευρωπαϊκός στόχος 40%) </a:t>
            </a:r>
            <a:r>
              <a:rPr lang="en-US" dirty="0">
                <a:latin typeface="Calibri" panose="020F0502020204030204" pitchFamily="34" charset="0"/>
                <a:cs typeface="Calibri" panose="020F0502020204030204" pitchFamily="34" charset="0"/>
              </a:rPr>
              <a:t> </a:t>
            </a:r>
            <a:endParaRPr lang="el-GR" dirty="0">
              <a:latin typeface="Calibri" panose="020F0502020204030204" pitchFamily="34" charset="0"/>
              <a:cs typeface="Calibri" panose="020F0502020204030204" pitchFamily="34" charset="0"/>
            </a:endParaRPr>
          </a:p>
          <a:p>
            <a:pPr algn="just"/>
            <a:r>
              <a:rPr lang="el-GR" dirty="0">
                <a:latin typeface="Calibri" panose="020F0502020204030204" pitchFamily="34" charset="0"/>
                <a:cs typeface="Calibri" panose="020F0502020204030204" pitchFamily="34" charset="0"/>
              </a:rPr>
              <a:t>Διείσδυση των Ανανεώσιμων Πηγών Ενέργειας (ΑΠΕ) στην ακαθάριστη τελική κατανάλωση ενέργειας συνολικά κατά 32% στην ΕΕ μέχρι το 2030. Δεν έχουν αποφασιστεί μέχρι στιγμής δεσμευτικοί στόχοι για την Κύπρο – με τα μέτρα που προτείνονται επιτυγχάνεται συνολική διείσδυση μέχρι 20.7 % και επί μέρους:  ΑΠΕ 26.3%, Μεταφορές 7.3% και Ψ/Θ 39%</a:t>
            </a:r>
          </a:p>
          <a:p>
            <a:pPr algn="just"/>
            <a:r>
              <a:rPr lang="el-GR" dirty="0">
                <a:latin typeface="Calibri" panose="020F0502020204030204" pitchFamily="34" charset="0"/>
                <a:cs typeface="Calibri" panose="020F0502020204030204" pitchFamily="34" charset="0"/>
              </a:rPr>
              <a:t>Αύξηση της πρωτογενούς κατανάλωσης ενέργειας κατά 2.7% και της ενέργειας στην τελική χρήση κατά 7.3% (σε σχέση με το 2021)</a:t>
            </a:r>
            <a:endParaRPr lang="en-US" dirty="0">
              <a:solidFill>
                <a:srgbClr val="FF0000"/>
              </a:solidFill>
              <a:latin typeface="Calibri" panose="020F0502020204030204" pitchFamily="34" charset="0"/>
              <a:cs typeface="Calibri" panose="020F0502020204030204" pitchFamily="34" charset="0"/>
            </a:endParaRPr>
          </a:p>
          <a:p>
            <a:pPr algn="just"/>
            <a:endParaRPr lang="en-US" dirty="0">
              <a:solidFill>
                <a:srgbClr val="FF0000"/>
              </a:solidFill>
              <a:latin typeface="Calibri" panose="020F0502020204030204" pitchFamily="34" charset="0"/>
              <a:cs typeface="Calibri" panose="020F0502020204030204" pitchFamily="34" charset="0"/>
            </a:endParaRPr>
          </a:p>
        </p:txBody>
      </p:sp>
      <p:pic>
        <p:nvPicPr>
          <p:cNvPr id="5" name="Picture 4">
            <a:extLst>
              <a:ext uri="{FF2B5EF4-FFF2-40B4-BE49-F238E27FC236}">
                <a16:creationId xmlns:a16="http://schemas.microsoft.com/office/drawing/2014/main" id="{DE2DA496-9EB5-4203-8213-3923883B2A81}"/>
              </a:ext>
            </a:extLst>
          </p:cNvPr>
          <p:cNvPicPr>
            <a:picLocks noChangeAspect="1"/>
          </p:cNvPicPr>
          <p:nvPr/>
        </p:nvPicPr>
        <p:blipFill>
          <a:blip r:embed="rId2"/>
          <a:stretch>
            <a:fillRect/>
          </a:stretch>
        </p:blipFill>
        <p:spPr>
          <a:xfrm>
            <a:off x="1059143" y="404948"/>
            <a:ext cx="10334804" cy="6204857"/>
          </a:xfrm>
          <a:prstGeom prst="rect">
            <a:avLst/>
          </a:prstGeom>
        </p:spPr>
      </p:pic>
    </p:spTree>
    <p:extLst>
      <p:ext uri="{BB962C8B-B14F-4D97-AF65-F5344CB8AC3E}">
        <p14:creationId xmlns:p14="http://schemas.microsoft.com/office/powerpoint/2010/main" val="11264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2A5EE-B252-4C6D-A01B-02F10D5DAF70}"/>
              </a:ext>
            </a:extLst>
          </p:cNvPr>
          <p:cNvSpPr>
            <a:spLocks noGrp="1"/>
          </p:cNvSpPr>
          <p:nvPr>
            <p:ph type="title"/>
          </p:nvPr>
        </p:nvSpPr>
        <p:spPr/>
        <p:txBody>
          <a:bodyPr/>
          <a:lstStyle/>
          <a:p>
            <a:r>
              <a:rPr lang="el-GR" dirty="0" err="1"/>
              <a:t>Αναδοχοσ</a:t>
            </a:r>
            <a:r>
              <a:rPr lang="el-GR" dirty="0"/>
              <a:t> </a:t>
            </a:r>
            <a:r>
              <a:rPr lang="el-GR" dirty="0" err="1"/>
              <a:t>φορεασ</a:t>
            </a:r>
            <a:endParaRPr lang="en-US" dirty="0"/>
          </a:p>
        </p:txBody>
      </p:sp>
      <p:sp>
        <p:nvSpPr>
          <p:cNvPr id="3" name="Content Placeholder 2">
            <a:extLst>
              <a:ext uri="{FF2B5EF4-FFF2-40B4-BE49-F238E27FC236}">
                <a16:creationId xmlns:a16="http://schemas.microsoft.com/office/drawing/2014/main" id="{6AAFAF19-C270-45E0-8766-6B80620393E7}"/>
              </a:ext>
            </a:extLst>
          </p:cNvPr>
          <p:cNvSpPr>
            <a:spLocks noGrp="1"/>
          </p:cNvSpPr>
          <p:nvPr>
            <p:ph idx="1"/>
          </p:nvPr>
        </p:nvSpPr>
        <p:spPr/>
        <p:txBody>
          <a:bodyPr/>
          <a:lstStyle/>
          <a:p>
            <a:pPr marL="0" indent="0">
              <a:buNone/>
            </a:pPr>
            <a:r>
              <a:rPr lang="en-US" dirty="0"/>
              <a:t>La </a:t>
            </a:r>
            <a:r>
              <a:rPr lang="en-US" dirty="0" err="1"/>
              <a:t>Solas</a:t>
            </a:r>
            <a:r>
              <a:rPr lang="en-US" dirty="0"/>
              <a:t> Services – AEOLIKI Ltd.</a:t>
            </a:r>
          </a:p>
          <a:p>
            <a:pPr marL="0" indent="0">
              <a:buNone/>
            </a:pPr>
            <a:r>
              <a:rPr lang="el-GR" dirty="0"/>
              <a:t>Συντονιστής:  Δρ. Ιωάννης Π. Γκλέκας</a:t>
            </a:r>
          </a:p>
          <a:p>
            <a:pPr marL="0" indent="0">
              <a:buNone/>
            </a:pPr>
            <a:r>
              <a:rPr lang="en-US" dirty="0">
                <a:solidFill>
                  <a:srgbClr val="0070C0"/>
                </a:solidFill>
                <a:hlinkClick r:id="rId2">
                  <a:extLst>
                    <a:ext uri="{A12FA001-AC4F-418D-AE19-62706E023703}">
                      <ahyp:hlinkClr xmlns:ahyp="http://schemas.microsoft.com/office/drawing/2018/hyperlinkcolor" val="tx"/>
                    </a:ext>
                  </a:extLst>
                </a:hlinkClick>
              </a:rPr>
              <a:t>iglekas@aeoliki.com</a:t>
            </a:r>
            <a:endParaRPr lang="en-US" dirty="0">
              <a:solidFill>
                <a:srgbClr val="0070C0"/>
              </a:solidFill>
            </a:endParaRPr>
          </a:p>
          <a:p>
            <a:pPr marL="0" indent="0">
              <a:buNone/>
            </a:pPr>
            <a:r>
              <a:rPr lang="el-GR" dirty="0" err="1"/>
              <a:t>Τηλ</a:t>
            </a:r>
            <a:r>
              <a:rPr lang="el-GR" dirty="0"/>
              <a:t>. 96 670327 </a:t>
            </a:r>
          </a:p>
          <a:p>
            <a:pPr marL="0" indent="0">
              <a:buNone/>
            </a:pPr>
            <a:r>
              <a:rPr lang="el-GR" dirty="0"/>
              <a:t>Φαξ. 22 757778</a:t>
            </a:r>
            <a:endParaRPr lang="en-US" dirty="0"/>
          </a:p>
        </p:txBody>
      </p:sp>
      <p:sp>
        <p:nvSpPr>
          <p:cNvPr id="4" name="Title 1">
            <a:extLst>
              <a:ext uri="{FF2B5EF4-FFF2-40B4-BE49-F238E27FC236}">
                <a16:creationId xmlns:a16="http://schemas.microsoft.com/office/drawing/2014/main" id="{48D75EDE-A7B2-4C82-BE58-B56F21288324}"/>
              </a:ext>
            </a:extLst>
          </p:cNvPr>
          <p:cNvSpPr txBox="1">
            <a:spLocks/>
          </p:cNvSpPr>
          <p:nvPr/>
        </p:nvSpPr>
        <p:spPr>
          <a:xfrm rot="20732611">
            <a:off x="6903495" y="2904383"/>
            <a:ext cx="4085063" cy="104923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l-GR" sz="4000"/>
              <a:t>Σας ευχαριστω</a:t>
            </a:r>
            <a:endParaRPr lang="en-US" sz="4000" dirty="0"/>
          </a:p>
        </p:txBody>
      </p:sp>
    </p:spTree>
    <p:extLst>
      <p:ext uri="{BB962C8B-B14F-4D97-AF65-F5344CB8AC3E}">
        <p14:creationId xmlns:p14="http://schemas.microsoft.com/office/powerpoint/2010/main" val="2766563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ΣΤΟΧΟΙ ΤΟΥ ΣΧΕΔΙΟΥ ΓΙΑ ΤΟ ΚΛΙΜΑ ΚΑΙ ΤΗΝ ΕΝΕΡΓΕΙΑ</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603812" y="2025564"/>
            <a:ext cx="10984375" cy="3834461"/>
          </a:xfrm>
        </p:spPr>
        <p:txBody>
          <a:bodyPr>
            <a:normAutofit/>
          </a:bodyPr>
          <a:lstStyle/>
          <a:p>
            <a:r>
              <a:rPr lang="el-GR" sz="2800" dirty="0">
                <a:latin typeface="Calibri" panose="020F0502020204030204" pitchFamily="34" charset="0"/>
                <a:cs typeface="Calibri" panose="020F0502020204030204" pitchFamily="34" charset="0"/>
              </a:rPr>
              <a:t>Εξασφάλιση του ανταγωνισμού σε ενοποιημένες αγορές ενέργειας </a:t>
            </a:r>
          </a:p>
          <a:p>
            <a:r>
              <a:rPr lang="el-GR" sz="2800" dirty="0">
                <a:latin typeface="Calibri" panose="020F0502020204030204" pitchFamily="34" charset="0"/>
                <a:cs typeface="Calibri" panose="020F0502020204030204" pitchFamily="34" charset="0"/>
              </a:rPr>
              <a:t>Ανταγωνιστική και οικονομικά προσιτή ενέργεια για όλους τους καταναλωτές </a:t>
            </a:r>
          </a:p>
          <a:p>
            <a:r>
              <a:rPr lang="el-GR" sz="2800" dirty="0">
                <a:latin typeface="Calibri" panose="020F0502020204030204" pitchFamily="34" charset="0"/>
                <a:cs typeface="Calibri" panose="020F0502020204030204" pitchFamily="34" charset="0"/>
              </a:rPr>
              <a:t>Προαγωγή της ασφάλειας του ενεργειακού εφοδιασμού </a:t>
            </a:r>
          </a:p>
          <a:p>
            <a:r>
              <a:rPr lang="el-GR" sz="2800" dirty="0" err="1">
                <a:latin typeface="Calibri" panose="020F0502020204030204" pitchFamily="34" charset="0"/>
                <a:cs typeface="Calibri" panose="020F0502020204030204" pitchFamily="34" charset="0"/>
              </a:rPr>
              <a:t>Στοχευμένη</a:t>
            </a:r>
            <a:r>
              <a:rPr lang="el-GR" sz="2800" dirty="0">
                <a:latin typeface="Calibri" panose="020F0502020204030204" pitchFamily="34" charset="0"/>
                <a:cs typeface="Calibri" panose="020F0502020204030204" pitchFamily="34" charset="0"/>
              </a:rPr>
              <a:t> Έρευνα και Καινοτομία για συνεισφορά προς επίτευξη των στόχων </a:t>
            </a:r>
          </a:p>
          <a:p>
            <a:pPr marL="0" indent="0" algn="just">
              <a:buNone/>
            </a:pPr>
            <a:endParaRPr lang="en-US" sz="3600"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05200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ΠΥΛΩΝΕΣ ΤΟΥ ΣΧΕΔΙΟΥ &amp; ΤΟΜΕΙΣ ΕΦΑΡΜΟΓΗΣ</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462116" y="2025564"/>
            <a:ext cx="11356258" cy="3824629"/>
          </a:xfrm>
        </p:spPr>
        <p:txBody>
          <a:bodyPr>
            <a:normAutofit/>
          </a:bodyPr>
          <a:lstStyle/>
          <a:p>
            <a:pPr lvl="0"/>
            <a:r>
              <a:rPr lang="en-GB" sz="2800" dirty="0" err="1">
                <a:latin typeface="Calibri" panose="020F0502020204030204" pitchFamily="34" charset="0"/>
                <a:cs typeface="Calibri" panose="020F0502020204030204" pitchFamily="34" charset="0"/>
              </a:rPr>
              <a:t>Εκ</a:t>
            </a:r>
            <a:r>
              <a:rPr lang="en-GB" sz="2800" dirty="0">
                <a:latin typeface="Calibri" panose="020F0502020204030204" pitchFamily="34" charset="0"/>
                <a:cs typeface="Calibri" panose="020F0502020204030204" pitchFamily="34" charset="0"/>
              </a:rPr>
              <a:t>πομπές Αερίων του Θερμοκηπίου,</a:t>
            </a:r>
            <a:endParaRPr lang="en-US" sz="3600" dirty="0">
              <a:latin typeface="Calibri" panose="020F0502020204030204" pitchFamily="34" charset="0"/>
              <a:cs typeface="Calibri" panose="020F0502020204030204" pitchFamily="34" charset="0"/>
            </a:endParaRPr>
          </a:p>
          <a:p>
            <a:pPr lvl="0"/>
            <a:r>
              <a:rPr lang="en-GB" sz="2800" dirty="0" err="1">
                <a:latin typeface="Calibri" panose="020F0502020204030204" pitchFamily="34" charset="0"/>
                <a:cs typeface="Calibri" panose="020F0502020204030204" pitchFamily="34" charset="0"/>
              </a:rPr>
              <a:t>Αν</a:t>
            </a:r>
            <a:r>
              <a:rPr lang="en-GB" sz="2800" dirty="0">
                <a:latin typeface="Calibri" panose="020F0502020204030204" pitchFamily="34" charset="0"/>
                <a:cs typeface="Calibri" panose="020F0502020204030204" pitchFamily="34" charset="0"/>
              </a:rPr>
              <a:t>ανεώσιμες Πηγές Ενέργειας, </a:t>
            </a:r>
            <a:endParaRPr lang="en-US" sz="3600" dirty="0">
              <a:latin typeface="Calibri" panose="020F0502020204030204" pitchFamily="34" charset="0"/>
              <a:cs typeface="Calibri" panose="020F0502020204030204" pitchFamily="34" charset="0"/>
            </a:endParaRPr>
          </a:p>
          <a:p>
            <a:pPr lvl="0"/>
            <a:r>
              <a:rPr lang="en-GB" sz="2800" dirty="0" err="1">
                <a:latin typeface="Calibri" panose="020F0502020204030204" pitchFamily="34" charset="0"/>
                <a:cs typeface="Calibri" panose="020F0502020204030204" pitchFamily="34" charset="0"/>
              </a:rPr>
              <a:t>Ενεργει</a:t>
            </a:r>
            <a:r>
              <a:rPr lang="en-GB" sz="2800" dirty="0">
                <a:latin typeface="Calibri" panose="020F0502020204030204" pitchFamily="34" charset="0"/>
                <a:cs typeface="Calibri" panose="020F0502020204030204" pitchFamily="34" charset="0"/>
              </a:rPr>
              <a:t>ακή Απόδοση, </a:t>
            </a:r>
            <a:endParaRPr lang="en-US" sz="3600" dirty="0">
              <a:latin typeface="Calibri" panose="020F0502020204030204" pitchFamily="34" charset="0"/>
              <a:cs typeface="Calibri" panose="020F0502020204030204" pitchFamily="34" charset="0"/>
            </a:endParaRPr>
          </a:p>
          <a:p>
            <a:pPr lvl="0"/>
            <a:r>
              <a:rPr lang="en-GB" sz="2800" dirty="0" err="1">
                <a:latin typeface="Calibri" panose="020F0502020204030204" pitchFamily="34" charset="0"/>
                <a:cs typeface="Calibri" panose="020F0502020204030204" pitchFamily="34" charset="0"/>
              </a:rPr>
              <a:t>Ασφάλει</a:t>
            </a:r>
            <a:r>
              <a:rPr lang="en-GB" sz="2800" dirty="0">
                <a:latin typeface="Calibri" panose="020F0502020204030204" pitchFamily="34" charset="0"/>
                <a:cs typeface="Calibri" panose="020F0502020204030204" pitchFamily="34" charset="0"/>
              </a:rPr>
              <a:t>α Ενεργειακού Εφοδιασμού </a:t>
            </a:r>
            <a:endParaRPr lang="en-US" sz="3600" dirty="0">
              <a:latin typeface="Calibri" panose="020F0502020204030204" pitchFamily="34" charset="0"/>
              <a:cs typeface="Calibri" panose="020F0502020204030204" pitchFamily="34" charset="0"/>
            </a:endParaRPr>
          </a:p>
          <a:p>
            <a:pPr lvl="0"/>
            <a:r>
              <a:rPr lang="en-GB" sz="2800" dirty="0" err="1">
                <a:latin typeface="Calibri" panose="020F0502020204030204" pitchFamily="34" charset="0"/>
                <a:cs typeface="Calibri" panose="020F0502020204030204" pitchFamily="34" charset="0"/>
              </a:rPr>
              <a:t>Εσωτερική</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Αγορά</a:t>
            </a:r>
            <a:r>
              <a:rPr lang="en-GB" sz="2800" dirty="0">
                <a:latin typeface="Calibri" panose="020F0502020204030204" pitchFamily="34" charset="0"/>
                <a:cs typeface="Calibri" panose="020F0502020204030204" pitchFamily="34" charset="0"/>
              </a:rPr>
              <a:t> </a:t>
            </a:r>
            <a:r>
              <a:rPr lang="en-GB" sz="2800" dirty="0" err="1">
                <a:latin typeface="Calibri" panose="020F0502020204030204" pitchFamily="34" charset="0"/>
                <a:cs typeface="Calibri" panose="020F0502020204030204" pitchFamily="34" charset="0"/>
              </a:rPr>
              <a:t>Ενέργει</a:t>
            </a:r>
            <a:r>
              <a:rPr lang="en-GB" sz="2800" dirty="0">
                <a:latin typeface="Calibri" panose="020F0502020204030204" pitchFamily="34" charset="0"/>
                <a:cs typeface="Calibri" panose="020F0502020204030204" pitchFamily="34" charset="0"/>
              </a:rPr>
              <a:t>ας, </a:t>
            </a:r>
            <a:endParaRPr lang="en-US" sz="3600" dirty="0">
              <a:latin typeface="Calibri" panose="020F0502020204030204" pitchFamily="34" charset="0"/>
              <a:cs typeface="Calibri" panose="020F0502020204030204" pitchFamily="34" charset="0"/>
            </a:endParaRPr>
          </a:p>
          <a:p>
            <a:pPr lvl="0"/>
            <a:r>
              <a:rPr lang="en-US" sz="2800" dirty="0" err="1">
                <a:latin typeface="Calibri" panose="020F0502020204030204" pitchFamily="34" charset="0"/>
                <a:cs typeface="Calibri" panose="020F0502020204030204" pitchFamily="34" charset="0"/>
              </a:rPr>
              <a:t>Έρευν</a:t>
            </a:r>
            <a:r>
              <a:rPr lang="en-US" sz="2800" dirty="0">
                <a:latin typeface="Calibri" panose="020F0502020204030204" pitchFamily="34" charset="0"/>
                <a:cs typeface="Calibri" panose="020F0502020204030204" pitchFamily="34" charset="0"/>
              </a:rPr>
              <a:t>α, Καινοτομία, Ανταγωνιστικότητα</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849227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324DB-5FD4-498D-8881-4569947A8D73}"/>
              </a:ext>
            </a:extLst>
          </p:cNvPr>
          <p:cNvSpPr>
            <a:spLocks noGrp="1"/>
          </p:cNvSpPr>
          <p:nvPr>
            <p:ph type="title"/>
          </p:nvPr>
        </p:nvSpPr>
        <p:spPr/>
        <p:txBody>
          <a:bodyPr/>
          <a:lstStyle/>
          <a:p>
            <a:r>
              <a:rPr lang="el-GR" dirty="0">
                <a:latin typeface="Calibri" panose="020F0502020204030204" pitchFamily="34" charset="0"/>
                <a:cs typeface="Calibri" panose="020F0502020204030204" pitchFamily="34" charset="0"/>
              </a:rPr>
              <a:t>ΠΥΛΩΝΕΣ ΤΟΥ ΣΧΕΔΙΟΥ &amp; ΤΟΜΕΙΣ ΕΦΑΡΜΟΓΗΣ</a:t>
            </a:r>
            <a:endParaRPr lang="en-US" dirty="0">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86C9FFF0-8D00-40C5-9642-5F3E6F6130F4}"/>
              </a:ext>
            </a:extLst>
          </p:cNvPr>
          <p:cNvSpPr>
            <a:spLocks noGrp="1"/>
          </p:cNvSpPr>
          <p:nvPr>
            <p:ph idx="1"/>
          </p:nvPr>
        </p:nvSpPr>
        <p:spPr>
          <a:xfrm>
            <a:off x="0" y="1981201"/>
            <a:ext cx="2389239" cy="3859160"/>
          </a:xfrm>
        </p:spPr>
        <p:txBody>
          <a:bodyPr>
            <a:noAutofit/>
          </a:bodyPr>
          <a:lstStyle/>
          <a:p>
            <a:pPr lvl="0"/>
            <a:r>
              <a:rPr lang="el-GR" sz="1900" dirty="0">
                <a:latin typeface="Calibri" panose="020F0502020204030204" pitchFamily="34" charset="0"/>
                <a:cs typeface="Calibri" panose="020F0502020204030204" pitchFamily="34" charset="0"/>
              </a:rPr>
              <a:t>Μείωση </a:t>
            </a:r>
            <a:r>
              <a:rPr lang="el-GR" sz="1900" dirty="0" err="1">
                <a:latin typeface="Calibri" panose="020F0502020204030204" pitchFamily="34" charset="0"/>
                <a:cs typeface="Calibri" panose="020F0502020204030204" pitchFamily="34" charset="0"/>
              </a:rPr>
              <a:t>θερμοκηπιακών</a:t>
            </a:r>
            <a:r>
              <a:rPr lang="el-GR" sz="1900" dirty="0">
                <a:latin typeface="Calibri" panose="020F0502020204030204" pitchFamily="34" charset="0"/>
                <a:cs typeface="Calibri" panose="020F0502020204030204" pitchFamily="34" charset="0"/>
              </a:rPr>
              <a:t> αερίων</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Απόβλητα</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Βιομηχανία</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Υπηρεσίες</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Γεωργία</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Κτηνοτροφία</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Χρήσεις γης</a:t>
            </a:r>
            <a:endParaRPr lang="en-US" sz="1900" dirty="0">
              <a:latin typeface="Calibri" panose="020F0502020204030204" pitchFamily="34" charset="0"/>
              <a:cs typeface="Calibri" panose="020F0502020204030204" pitchFamily="34" charset="0"/>
            </a:endParaRPr>
          </a:p>
          <a:p>
            <a:pPr lvl="0"/>
            <a:endParaRPr lang="en-US" sz="1900" dirty="0"/>
          </a:p>
        </p:txBody>
      </p:sp>
      <p:sp>
        <p:nvSpPr>
          <p:cNvPr id="4" name="Content Placeholder 2">
            <a:extLst>
              <a:ext uri="{FF2B5EF4-FFF2-40B4-BE49-F238E27FC236}">
                <a16:creationId xmlns:a16="http://schemas.microsoft.com/office/drawing/2014/main" id="{F1F377B7-8889-49BB-B8C8-0B60D6719162}"/>
              </a:ext>
            </a:extLst>
          </p:cNvPr>
          <p:cNvSpPr txBox="1">
            <a:spLocks/>
          </p:cNvSpPr>
          <p:nvPr/>
        </p:nvSpPr>
        <p:spPr>
          <a:xfrm>
            <a:off x="5365195" y="1981201"/>
            <a:ext cx="3431458" cy="4072280"/>
          </a:xfrm>
          <a:prstGeom prst="rect">
            <a:avLst/>
          </a:prstGeom>
        </p:spPr>
        <p:txBody>
          <a:bodyPr vert="horz" lIns="91440" tIns="45720" rIns="91440" bIns="45720" rtlCol="0" anchor="t">
            <a:no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lvl="0"/>
            <a:r>
              <a:rPr lang="el-GR" sz="1900" dirty="0">
                <a:latin typeface="Calibri" panose="020F0502020204030204" pitchFamily="34" charset="0"/>
                <a:cs typeface="Calibri" panose="020F0502020204030204" pitchFamily="34" charset="0"/>
              </a:rPr>
              <a:t>Ιδιωτικός τομέας</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Εκπαίδευση</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Ανταγωνιστικότητα</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Ανταγωνισμός αγοράς ηλεκτρικής ενέργειας</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Παραγωγή ενέργειας, διαφοροποίηση του ενεργειακού μίγματος</a:t>
            </a:r>
            <a:endParaRPr lang="en-US" sz="1900" dirty="0">
              <a:latin typeface="Calibri" panose="020F0502020204030204" pitchFamily="34" charset="0"/>
              <a:cs typeface="Calibri" panose="020F0502020204030204" pitchFamily="34" charset="0"/>
            </a:endParaRPr>
          </a:p>
          <a:p>
            <a:pPr lvl="0"/>
            <a:r>
              <a:rPr lang="el-GR" sz="1900" dirty="0">
                <a:latin typeface="Calibri" panose="020F0502020204030204" pitchFamily="34" charset="0"/>
                <a:cs typeface="Calibri" panose="020F0502020204030204" pitchFamily="34" charset="0"/>
              </a:rPr>
              <a:t>Παραγωγή ηλεκτρικής ενέργειας</a:t>
            </a:r>
            <a:endParaRPr lang="en-US" sz="1900" dirty="0">
              <a:latin typeface="Calibri" panose="020F0502020204030204" pitchFamily="34" charset="0"/>
              <a:cs typeface="Calibri" panose="020F0502020204030204" pitchFamily="34" charset="0"/>
            </a:endParaRPr>
          </a:p>
        </p:txBody>
      </p:sp>
      <p:sp>
        <p:nvSpPr>
          <p:cNvPr id="6" name="Content Placeholder 2">
            <a:extLst>
              <a:ext uri="{FF2B5EF4-FFF2-40B4-BE49-F238E27FC236}">
                <a16:creationId xmlns:a16="http://schemas.microsoft.com/office/drawing/2014/main" id="{ABC14206-4B88-4D22-9944-8BEFF88CC347}"/>
              </a:ext>
            </a:extLst>
          </p:cNvPr>
          <p:cNvSpPr txBox="1">
            <a:spLocks/>
          </p:cNvSpPr>
          <p:nvPr/>
        </p:nvSpPr>
        <p:spPr>
          <a:xfrm>
            <a:off x="2061557" y="1981201"/>
            <a:ext cx="3303638" cy="4227870"/>
          </a:xfrm>
          <a:prstGeom prst="rect">
            <a:avLst/>
          </a:prstGeom>
        </p:spPr>
        <p:txBody>
          <a:bodyPr vert="horz" lIns="91440" tIns="45720" rIns="91440" bIns="45720" rtlCol="0" anchor="t">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l-GR" sz="1900" dirty="0"/>
              <a:t>Ποιότητα αέρα</a:t>
            </a:r>
            <a:endParaRPr lang="en-US" sz="1900" dirty="0"/>
          </a:p>
          <a:p>
            <a:r>
              <a:rPr lang="el-GR" sz="1900" dirty="0"/>
              <a:t>Οικιακοί καταναλωτές, ευάλωτοι και μη</a:t>
            </a:r>
            <a:endParaRPr lang="en-US" sz="1900" dirty="0"/>
          </a:p>
          <a:p>
            <a:r>
              <a:rPr lang="el-GR" sz="1900" dirty="0"/>
              <a:t>Δικαιώματα καταναλωτών ηλεκτρικής ενέργειας</a:t>
            </a:r>
            <a:endParaRPr lang="en-US" sz="1900" dirty="0"/>
          </a:p>
          <a:p>
            <a:r>
              <a:rPr lang="el-GR" sz="1900" dirty="0"/>
              <a:t>Κτίρια, δημόσια και ιδιωτικά</a:t>
            </a:r>
            <a:endParaRPr lang="en-US" sz="1900" dirty="0"/>
          </a:p>
          <a:p>
            <a:r>
              <a:rPr lang="el-GR" sz="1900" dirty="0"/>
              <a:t>Μικρομεσαίες Επιχειρήσεις</a:t>
            </a:r>
            <a:endParaRPr lang="en-US" sz="1900" dirty="0"/>
          </a:p>
          <a:p>
            <a:r>
              <a:rPr lang="el-GR" sz="1900" dirty="0"/>
              <a:t>Δημόσιος τομέας</a:t>
            </a:r>
            <a:endParaRPr lang="en-US" sz="1900" dirty="0"/>
          </a:p>
        </p:txBody>
      </p:sp>
      <p:sp>
        <p:nvSpPr>
          <p:cNvPr id="7" name="Content Placeholder 2">
            <a:extLst>
              <a:ext uri="{FF2B5EF4-FFF2-40B4-BE49-F238E27FC236}">
                <a16:creationId xmlns:a16="http://schemas.microsoft.com/office/drawing/2014/main" id="{CCA6E8D2-0BCA-4375-ADB0-9F9CC0F602B7}"/>
              </a:ext>
            </a:extLst>
          </p:cNvPr>
          <p:cNvSpPr txBox="1">
            <a:spLocks/>
          </p:cNvSpPr>
          <p:nvPr/>
        </p:nvSpPr>
        <p:spPr>
          <a:xfrm>
            <a:off x="8760542" y="1981201"/>
            <a:ext cx="3431458" cy="4227870"/>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lvl="0"/>
            <a:r>
              <a:rPr lang="el-GR" dirty="0"/>
              <a:t>Σύστημα Μεταφοράς ηλεκτρικής ενέργειας</a:t>
            </a:r>
            <a:endParaRPr lang="en-US" dirty="0"/>
          </a:p>
          <a:p>
            <a:pPr lvl="0"/>
            <a:r>
              <a:rPr lang="el-GR" dirty="0"/>
              <a:t>Ενεργειακή απόδοση</a:t>
            </a:r>
            <a:endParaRPr lang="en-US" dirty="0"/>
          </a:p>
          <a:p>
            <a:pPr lvl="0"/>
            <a:r>
              <a:rPr lang="el-GR" dirty="0"/>
              <a:t>Ανανεώσιμες Πηγές Ενέργειας</a:t>
            </a:r>
            <a:endParaRPr lang="en-US" dirty="0"/>
          </a:p>
          <a:p>
            <a:pPr lvl="0"/>
            <a:r>
              <a:rPr lang="el-GR" dirty="0"/>
              <a:t>Ασφάλεια Ενεργειακού Εφοδιασμού</a:t>
            </a:r>
            <a:endParaRPr lang="en-US" dirty="0"/>
          </a:p>
          <a:p>
            <a:pPr lvl="0"/>
            <a:r>
              <a:rPr lang="el-GR" dirty="0"/>
              <a:t>Εσωτερική Αγορά Ενέργειας</a:t>
            </a:r>
            <a:endParaRPr lang="en-US" dirty="0"/>
          </a:p>
          <a:p>
            <a:pPr lvl="0"/>
            <a:r>
              <a:rPr lang="el-GR" dirty="0"/>
              <a:t>Παροχή  φυσικού αερίου / Παραγωγή ενέργειας</a:t>
            </a:r>
            <a:endParaRPr lang="en-US" dirty="0"/>
          </a:p>
          <a:p>
            <a:pPr lvl="0"/>
            <a:r>
              <a:rPr lang="el-GR" dirty="0"/>
              <a:t>Μεταφορές, δημόσιες και ιδιωτικές</a:t>
            </a:r>
            <a:endParaRPr lang="en-US" dirty="0"/>
          </a:p>
          <a:p>
            <a:pPr marL="0" indent="0">
              <a:buNone/>
            </a:pPr>
            <a:endParaRPr lang="en-US" dirty="0"/>
          </a:p>
        </p:txBody>
      </p:sp>
    </p:spTree>
    <p:extLst>
      <p:ext uri="{BB962C8B-B14F-4D97-AF65-F5344CB8AC3E}">
        <p14:creationId xmlns:p14="http://schemas.microsoft.com/office/powerpoint/2010/main" val="199075605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1329</TotalTime>
  <Words>7439</Words>
  <Application>Microsoft Office PowerPoint</Application>
  <PresentationFormat>Widescreen</PresentationFormat>
  <Paragraphs>814</Paragraphs>
  <Slides>60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60</vt:i4>
      </vt:variant>
    </vt:vector>
  </HeadingPairs>
  <TitlesOfParts>
    <vt:vector size="68" baseType="lpstr">
      <vt:lpstr>Arial</vt:lpstr>
      <vt:lpstr>Calibri</vt:lpstr>
      <vt:lpstr>Gill Sans MT</vt:lpstr>
      <vt:lpstr>Symbol</vt:lpstr>
      <vt:lpstr>Times New Roman</vt:lpstr>
      <vt:lpstr>Trebuchet MS</vt:lpstr>
      <vt:lpstr>Gallery</vt:lpstr>
      <vt:lpstr>Document</vt:lpstr>
      <vt:lpstr>Στρατηγικη Μελετη περιβαλλοντικων επιπτωσεων</vt:lpstr>
      <vt:lpstr>ΠΕΡΙΕΧΟΜΕΝΑ</vt:lpstr>
      <vt:lpstr>ΠΑΡΟΥΣΙΑΣΗ ΤΟΥ ΕΡΓΟΥ</vt:lpstr>
      <vt:lpstr>ΠΑΡΟΥΣΙΑΣΗ ΤΟΥ ΕΡΓΟΥ</vt:lpstr>
      <vt:lpstr>ΠΑΡΟΥΣΙΑΣΗ ΤΟΥ ΕΡΓΟΥ</vt:lpstr>
      <vt:lpstr>ΣΤΟΧΟΙ ΤΟΥ ΣΧΕΔΙΟΥ ΓΙΑ ΤΟ ΚΛΙΜΑ ΚΑΙ ΤΗΝ ΕΝΕΡΓΕΙΑ</vt:lpstr>
      <vt:lpstr>ΣΤΟΧΟΙ ΤΟΥ ΣΧΕΔΙΟΥ ΓΙΑ ΤΟ ΚΛΙΜΑ ΚΑΙ ΤΗΝ ΕΝΕΡΓΕΙΑ</vt:lpstr>
      <vt:lpstr>ΠΥΛΩΝΕΣ ΤΟΥ ΣΧΕΔΙΟΥ &amp; ΤΟΜΕΙΣ ΕΦΑΡΜΟΓΗΣ</vt:lpstr>
      <vt:lpstr>ΠΥΛΩΝΕΣ ΤΟΥ ΣΧΕΔΙΟΥ &amp; ΤΟΜΕΙΣ ΕΦΑΡΜΟΓΗΣ</vt:lpstr>
      <vt:lpstr>ΕΝΟΤΗΤΕΣ ΠΟΛΙΤΙΚΩΝ ΠΟΥ ΕΞΕΤΑΣΤΗΚΑΝ</vt:lpstr>
      <vt:lpstr>ΕΠΙΠΤΩΣΕΙΣ ΣΤΟ ΕΝΕΡΓΕΙΑΚΟ ΣΥΣΤΗΜΑ &amp; ΣΤΙΣ ΕΚΠΟΜΠΕΣ ΑΕΡΙΩΝ ΤΟΥ ΘΕΡΜΟΚΗΠΙΟΥ</vt:lpstr>
      <vt:lpstr>ΕΠΙΠΤΩΣΕΙΣ ΣΤΟ ΕΝΕΡΓΕΙΑΚΟ ΣΥΣΤΗΜΑ &amp; ΣΤΙΣ ΕΚΠΟΜΠΕΣ ΑΕΡΙΩΝ ΤΟΥ ΘΕΡΜΟΚΗΠΙΟΥ</vt:lpstr>
      <vt:lpstr>ΑΠΟΤΕΛΕΣΜΑΤΑ ΜΕΛΕΤΗΣ ΑΝΤΙΚΤΥΠΟΥ </vt:lpstr>
      <vt:lpstr>ΑΠΟΒΛΗΤΑ </vt:lpstr>
      <vt:lpstr>ΓΕΩΡΓΙΑ / ΚΤΗΝΟΤΡΟΦΙΑ </vt:lpstr>
      <vt:lpstr>ΕΝΕΡΓΕΙΑ – ΗΛΕΚΤΡΙΚΗ ΠΑΡΑΓΩΓΗ</vt:lpstr>
      <vt:lpstr>ΕΝΕΡΓΕΙΑ – ΗΛΕΚΤΡΙΚΗ ΠΑΡΑΓΩΓΗ</vt:lpstr>
      <vt:lpstr>ΕΝΕΡΓΕΙΑ – ΗΛΕΚΤΡΙΚΗ ΠΑΡΑΓΩΓΗ</vt:lpstr>
      <vt:lpstr>ΕΝΕΡΓΕΙΑ – ΗΛΕΚΤΡΙΚΗ ΠΑΡΑΓΩΓΗ</vt:lpstr>
      <vt:lpstr>ΕΝΕΡΓΕΙΑ – ΗΛΕΚΤΡΙΚΗ ΠΑΡΑΓΩΓΗ</vt:lpstr>
      <vt:lpstr>ΕΝΕΡΓΕΙΑ – ΗΛΕΚΤΡΙΚΗ ΠΑΡΑΓΩΓΗ</vt:lpstr>
      <vt:lpstr>ΕΝΕΡΓΕΙΑ – ΗΛΕΚΤΡΙΚΗ ΠΑΡΑΓΩΓΗ</vt:lpstr>
      <vt:lpstr>ΕΝΕΡΓΕΙΑ – ΗΛΕΚΤΡΙΚΗ ΠΑΡΑΓΩΓΗ</vt:lpstr>
      <vt:lpstr>ΕΝΕΡΓΕΙΑ – ΗΛΕΚΤΡΙΚΗ ΠΑΡΑΓΩΓΗ</vt:lpstr>
      <vt:lpstr>ΜΕΤΑΦΟΡΕΣ</vt:lpstr>
      <vt:lpstr>ΜΕΤΑΦΟΡΕΣ</vt:lpstr>
      <vt:lpstr>ΜΕΤΑΦΟΡΕΣ</vt:lpstr>
      <vt:lpstr>ΜΕΤΑΦΟΡΕΣ</vt:lpstr>
      <vt:lpstr>ΨΥΞΗ και ΘΕΡΜΑΝΣΗ</vt:lpstr>
      <vt:lpstr>ΨΥΞΗ και ΘΕΡΜΑΝΣΗ</vt:lpstr>
      <vt:lpstr>ΨΥΞΗ και ΘΕΡΜΑΝΣΗ</vt:lpstr>
      <vt:lpstr>ΨΥΞΗ και ΘΕΡΜΑΝΣΗ</vt:lpstr>
      <vt:lpstr>ΣΥΓΚΡΙΣΗ ΑΠΟΤΕΛΕΣΜΑΤΩΝ ΤΩΝ ΔΥΟ ΣΕΝΑΡΙΩΝ</vt:lpstr>
      <vt:lpstr>ΜΕΘΟΔΟΛΟΓΙΑ ΣΜΠΕ (1)</vt:lpstr>
      <vt:lpstr>ΜΕΘΟΔΟΛΟΓΙΑ ΣΜΠΕ (2)</vt:lpstr>
      <vt:lpstr>ΜΕΘΟΔΟΛΟΓΙΑ ΣΜΠΕ (3)</vt:lpstr>
      <vt:lpstr>ΜΕΘΟΔΟΛΟΓΙΑ ΣΜΠΕ (4)</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ΠΕΡΙΒΑΛΛΟΝΤΙΚΕΣ ΕΠΙΠΤΩΣΕΙΣ</vt:lpstr>
      <vt:lpstr>ΣΥΝΟΨΙΣΗ ΠΕΡΙΒΑΛΛΟΝΤΙΚΩΝ ΕΠΙΠΤΩΣΕΩΝ</vt:lpstr>
      <vt:lpstr>ΜΕΡΑ ΜΕΤΡΙΑΣΜΟΥ</vt:lpstr>
      <vt:lpstr>ΜΕΡΑ ΜΕΤΡΙΑΣΜΟΥ</vt:lpstr>
      <vt:lpstr>ΜΕΡΑ ΜΕΤΡΙΑΣΜΟΥ</vt:lpstr>
      <vt:lpstr>ΜΕΡΑ ΜΕΤΡΙΑΣΜΟΥ</vt:lpstr>
      <vt:lpstr>ΣΧΕΔΙΟ ΠΑΡΑΚΟΛΟΥΘΗΣΗΣ – ΔΕΙΚΤΕΣ ΠΑΡΑΚΟΛΟΥΘΗΣΗΣ</vt:lpstr>
      <vt:lpstr>ΕΞΕΙΔΙΚΕΥΜΕΝΕΣ ΜΕΛΕΤΕΣ</vt:lpstr>
      <vt:lpstr>ΠΕΡΙΒΑΛΛΟΝΤΙΚΟΙ ΣΤΟΧΟΙ – ΚΡΙΤΗΡΙΑ (ΑΠΕ)</vt:lpstr>
      <vt:lpstr>ΠΕΡΙΒΑΛΛΟΝΤΙΚΟΙ ΣΤΟΧΟΙ – ΚΡΙΤΗΡΙΑ (ΣΥΣΤΗΜΑ ΜΕΤΑΦΟΡΑΣ ΗΕ)</vt:lpstr>
      <vt:lpstr>ΠΕΡΙΒΑΛΛΟΝΤΙΚΟΙ ΣΤΟΧΟΙ – ΚΡΙΤΗΡΙΑ (ΜΕΤΑΦΟΡΕΣ)</vt:lpstr>
      <vt:lpstr>ΠΕΡΙΒΑΛΛΟΝΤΙΚΟΙ ΣΤΟΧΟΙ – ΚΡΙΤΗΡΙΑ (ΜΕΤΑΦΟΡΕΣ)</vt:lpstr>
      <vt:lpstr>Αναδοχοσ φορεασ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Στρατηγικη Μελετη περιβαλλοντικων επιπτωσεων</dc:title>
  <dc:creator>ioannis glekas</dc:creator>
  <cp:lastModifiedBy>ioannis glekas</cp:lastModifiedBy>
  <cp:revision>115</cp:revision>
  <dcterms:created xsi:type="dcterms:W3CDTF">2019-09-04T14:14:50Z</dcterms:created>
  <dcterms:modified xsi:type="dcterms:W3CDTF">2020-04-28T15:50:44Z</dcterms:modified>
</cp:coreProperties>
</file>